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hart2.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chart>
    <c:autoTitleDeleted val="0"/>
    <c:plotArea>
      <c:barChart>
        <c:barDir val="bar"/>
        <c:grouping val="stacked"/>
        <c:ser>
          <c:idx val="0"/>
          <c:order val="0"/>
          <c:tx>
            <c:strRef>
              <c:f>Sheet1!$B$1</c:f>
              <c:strCache>
                <c:ptCount val="1"/>
                <c:pt idx="0">
                  <c:v>Bắt đầu</c:v>
                </c:pt>
              </c:strCache>
            </c:strRef>
          </c:tx>
          <c:spPr>
            <a:noFill/>
            <a:ln>
              <a:noFill/>
            </a:ln>
          </c:spPr>
          <c:cat>
            <c:strRef>
              <c:f>Sheet1!$A$2:$A$24</c:f>
              <c:strCache>
                <c:ptCount val="23"/>
                <c:pt idx="0">
                  <c:v>Nhận brief</c:v>
                </c:pt>
                <c:pt idx="1">
                  <c:v>Hỏi làm rõ brief</c:v>
                </c:pt>
                <c:pt idx="2">
                  <c:v>Gửi proposal bản 1 và báo giá sơ bộ</c:v>
                </c:pt>
                <c:pt idx="3">
                  <c:v>Nhãn hàng góp ý vòng 1</c:v>
                </c:pt>
                <c:pt idx="4">
                  <c:v>Gửi proposal bản 2</c:v>
                </c:pt>
                <c:pt idx="5">
                  <c:v>Chốt phương án, ký hợp đồng</c:v>
                </c:pt>
                <c:pt idx="6">
                  <c:v>Duyệt key visual</c:v>
                </c:pt>
                <c:pt idx="7">
                  <c:v>Ký hợp đồng địa điểm</c:v>
                </c:pt>
                <c:pt idx="8">
                  <c:v>Duyệt phối cảnh 3D</c:v>
                </c:pt>
                <c:pt idx="9">
                  <c:v>Siêu thị duyệt điểm sampling</c:v>
                </c:pt>
                <c:pt idx="10">
                  <c:v>Địa điểm duyệt layout</c:v>
                </c:pt>
                <c:pt idx="11">
                  <c:v>Duyệt kịch bản, chương trình</c:v>
                </c:pt>
                <c:pt idx="12">
                  <c:v>Duyệt và in vật phẩm sampling</c:v>
                </c:pt>
                <c:pt idx="13">
                  <c:v>Sản xuất sân khấu, backdrop</c:v>
                </c:pt>
                <c:pt idx="14">
                  <c:v>Chốt danh sách khách</c:v>
                </c:pt>
                <c:pt idx="15">
                  <c:v>Tuyển, training PG</c:v>
                </c:pt>
                <c:pt idx="16">
                  <c:v>Nhận hàng mẫu sampling</c:v>
                </c:pt>
                <c:pt idx="17">
                  <c:v>Tổng duyệt</c:v>
                </c:pt>
                <c:pt idx="18">
                  <c:v>Ngày ra mắt</c:v>
                </c:pt>
                <c:pt idx="19">
                  <c:v>Sampling tuần 1 (Thứ Sáu-Chủ nhật)</c:v>
                </c:pt>
                <c:pt idx="20">
                  <c:v>Sampling tuần 2 (Thứ Sáu-Chủ nhật)</c:v>
                </c:pt>
                <c:pt idx="21">
                  <c:v>Báo cáo tổng kết</c:v>
                </c:pt>
                <c:pt idx="22">
                  <c:v>Nghiệm thu</c:v>
                </c:pt>
              </c:strCache>
            </c:strRef>
          </c:cat>
          <c:val>
            <c:numRef>
              <c:f>Sheet1!$B$2:$B$24</c:f>
              <c:numCache>
                <c:formatCode>dd/mm/yyyy</c:formatCode>
                <c:ptCount val="23"/>
                <c:pt idx="0">
                  <c:v>46392</c:v>
                </c:pt>
                <c:pt idx="1">
                  <c:v>46393</c:v>
                </c:pt>
                <c:pt idx="2">
                  <c:v>46399</c:v>
                </c:pt>
                <c:pt idx="3">
                  <c:v>46400</c:v>
                </c:pt>
                <c:pt idx="4">
                  <c:v>46405</c:v>
                </c:pt>
                <c:pt idx="5">
                  <c:v>46408</c:v>
                </c:pt>
                <c:pt idx="6">
                  <c:v>46414</c:v>
                </c:pt>
                <c:pt idx="7">
                  <c:v>46419</c:v>
                </c:pt>
                <c:pt idx="8">
                  <c:v>46433</c:v>
                </c:pt>
                <c:pt idx="9">
                  <c:v>46433</c:v>
                </c:pt>
                <c:pt idx="10">
                  <c:v>46436</c:v>
                </c:pt>
                <c:pt idx="11">
                  <c:v>46440</c:v>
                </c:pt>
                <c:pt idx="12">
                  <c:v>46440</c:v>
                </c:pt>
                <c:pt idx="13">
                  <c:v>46443</c:v>
                </c:pt>
                <c:pt idx="14">
                  <c:v>46447</c:v>
                </c:pt>
                <c:pt idx="15">
                  <c:v>46447</c:v>
                </c:pt>
                <c:pt idx="16">
                  <c:v>46455</c:v>
                </c:pt>
                <c:pt idx="17">
                  <c:v>46456</c:v>
                </c:pt>
                <c:pt idx="18">
                  <c:v>46457</c:v>
                </c:pt>
                <c:pt idx="19">
                  <c:v>46458</c:v>
                </c:pt>
                <c:pt idx="20">
                  <c:v>46465</c:v>
                </c:pt>
                <c:pt idx="21">
                  <c:v>46468</c:v>
                </c:pt>
                <c:pt idx="22">
                  <c:v>46472</c:v>
                </c:pt>
              </c:numCache>
            </c:numRef>
          </c:val>
        </c:ser>
        <c:ser>
          <c:idx val="1"/>
          <c:order val="1"/>
          <c:tx>
            <c:strRef>
              <c:f>Sheet1!$C$1</c:f>
              <c:strCache>
                <c:ptCount val="1"/>
                <c:pt idx="0">
                  <c:v>Số ngày</c:v>
                </c:pt>
              </c:strCache>
            </c:strRef>
          </c:tx>
          <c:dPt>
            <c:idx val="0"/>
            <c:spPr>
              <a:solidFill>
                <a:srgbClr val="4E7D6E"/>
              </a:solidFill>
            </c:spPr>
          </c:dPt>
          <c:dPt>
            <c:idx val="1"/>
            <c:spPr>
              <a:solidFill>
                <a:srgbClr val="4E7D6E"/>
              </a:solidFill>
            </c:spPr>
          </c:dPt>
          <c:dPt>
            <c:idx val="2"/>
            <c:spPr>
              <a:solidFill>
                <a:srgbClr val="4E7D6E"/>
              </a:solidFill>
            </c:spPr>
          </c:dPt>
          <c:dPt>
            <c:idx val="3"/>
            <c:spPr>
              <a:solidFill>
                <a:srgbClr val="D99A3D"/>
              </a:solidFill>
            </c:spPr>
          </c:dPt>
          <c:dPt>
            <c:idx val="4"/>
            <c:spPr>
              <a:solidFill>
                <a:srgbClr val="4E7D6E"/>
              </a:solidFill>
            </c:spPr>
          </c:dPt>
          <c:dPt>
            <c:idx val="5"/>
            <c:spPr>
              <a:solidFill>
                <a:srgbClr val="D99A3D"/>
              </a:solidFill>
            </c:spPr>
          </c:dPt>
          <c:dPt>
            <c:idx val="6"/>
            <c:spPr>
              <a:solidFill>
                <a:srgbClr val="D99A3D"/>
              </a:solidFill>
            </c:spPr>
          </c:dPt>
          <c:dPt>
            <c:idx val="7"/>
            <c:spPr>
              <a:solidFill>
                <a:srgbClr val="D99A3D"/>
              </a:solidFill>
            </c:spPr>
          </c:dPt>
          <c:dPt>
            <c:idx val="8"/>
            <c:spPr>
              <a:solidFill>
                <a:srgbClr val="D99A3D"/>
              </a:solidFill>
            </c:spPr>
          </c:dPt>
          <c:dPt>
            <c:idx val="9"/>
            <c:spPr>
              <a:solidFill>
                <a:srgbClr val="D99A3D"/>
              </a:solidFill>
            </c:spPr>
          </c:dPt>
          <c:dPt>
            <c:idx val="10"/>
            <c:spPr>
              <a:solidFill>
                <a:srgbClr val="D99A3D"/>
              </a:solidFill>
            </c:spPr>
          </c:dPt>
          <c:dPt>
            <c:idx val="11"/>
            <c:spPr>
              <a:solidFill>
                <a:srgbClr val="D99A3D"/>
              </a:solidFill>
            </c:spPr>
          </c:dPt>
          <c:dPt>
            <c:idx val="12"/>
            <c:spPr>
              <a:solidFill>
                <a:srgbClr val="D99A3D"/>
              </a:solidFill>
            </c:spPr>
          </c:dPt>
          <c:dPt>
            <c:idx val="13"/>
            <c:spPr>
              <a:solidFill>
                <a:srgbClr val="4E7D6E"/>
              </a:solidFill>
            </c:spPr>
          </c:dPt>
          <c:dPt>
            <c:idx val="14"/>
            <c:spPr>
              <a:solidFill>
                <a:srgbClr val="D99A3D"/>
              </a:solidFill>
            </c:spPr>
          </c:dPt>
          <c:dPt>
            <c:idx val="15"/>
            <c:spPr>
              <a:solidFill>
                <a:srgbClr val="4E7D6E"/>
              </a:solidFill>
            </c:spPr>
          </c:dPt>
          <c:dPt>
            <c:idx val="16"/>
            <c:spPr>
              <a:solidFill>
                <a:srgbClr val="4E7D6E"/>
              </a:solidFill>
            </c:spPr>
          </c:dPt>
          <c:dPt>
            <c:idx val="17"/>
            <c:spPr>
              <a:solidFill>
                <a:srgbClr val="4E7D6E"/>
              </a:solidFill>
            </c:spPr>
          </c:dPt>
          <c:dPt>
            <c:idx val="18"/>
            <c:spPr>
              <a:solidFill>
                <a:srgbClr val="B8463A"/>
              </a:solidFill>
            </c:spPr>
          </c:dPt>
          <c:dPt>
            <c:idx val="19"/>
            <c:spPr>
              <a:solidFill>
                <a:srgbClr val="4E7D6E"/>
              </a:solidFill>
            </c:spPr>
          </c:dPt>
          <c:dPt>
            <c:idx val="20"/>
            <c:spPr>
              <a:solidFill>
                <a:srgbClr val="4E7D6E"/>
              </a:solidFill>
            </c:spPr>
          </c:dPt>
          <c:dPt>
            <c:idx val="21"/>
            <c:spPr>
              <a:solidFill>
                <a:srgbClr val="4E7D6E"/>
              </a:solidFill>
            </c:spPr>
          </c:dPt>
          <c:dPt>
            <c:idx val="22"/>
            <c:spPr>
              <a:solidFill>
                <a:srgbClr val="D99A3D"/>
              </a:solidFill>
            </c:spPr>
          </c:dPt>
          <c:cat>
            <c:strRef>
              <c:f>Sheet1!$A$2:$A$24</c:f>
              <c:strCache>
                <c:ptCount val="23"/>
                <c:pt idx="0">
                  <c:v>Nhận brief</c:v>
                </c:pt>
                <c:pt idx="1">
                  <c:v>Hỏi làm rõ brief</c:v>
                </c:pt>
                <c:pt idx="2">
                  <c:v>Gửi proposal bản 1 và báo giá sơ bộ</c:v>
                </c:pt>
                <c:pt idx="3">
                  <c:v>Nhãn hàng góp ý vòng 1</c:v>
                </c:pt>
                <c:pt idx="4">
                  <c:v>Gửi proposal bản 2</c:v>
                </c:pt>
                <c:pt idx="5">
                  <c:v>Chốt phương án, ký hợp đồng</c:v>
                </c:pt>
                <c:pt idx="6">
                  <c:v>Duyệt key visual</c:v>
                </c:pt>
                <c:pt idx="7">
                  <c:v>Ký hợp đồng địa điểm</c:v>
                </c:pt>
                <c:pt idx="8">
                  <c:v>Duyệt phối cảnh 3D</c:v>
                </c:pt>
                <c:pt idx="9">
                  <c:v>Siêu thị duyệt điểm sampling</c:v>
                </c:pt>
                <c:pt idx="10">
                  <c:v>Địa điểm duyệt layout</c:v>
                </c:pt>
                <c:pt idx="11">
                  <c:v>Duyệt kịch bản, chương trình</c:v>
                </c:pt>
                <c:pt idx="12">
                  <c:v>Duyệt và in vật phẩm sampling</c:v>
                </c:pt>
                <c:pt idx="13">
                  <c:v>Sản xuất sân khấu, backdrop</c:v>
                </c:pt>
                <c:pt idx="14">
                  <c:v>Chốt danh sách khách</c:v>
                </c:pt>
                <c:pt idx="15">
                  <c:v>Tuyển, training PG</c:v>
                </c:pt>
                <c:pt idx="16">
                  <c:v>Nhận hàng mẫu sampling</c:v>
                </c:pt>
                <c:pt idx="17">
                  <c:v>Tổng duyệt</c:v>
                </c:pt>
                <c:pt idx="18">
                  <c:v>Ngày ra mắt</c:v>
                </c:pt>
                <c:pt idx="19">
                  <c:v>Sampling tuần 1 (Thứ Sáu-Chủ nhật)</c:v>
                </c:pt>
                <c:pt idx="20">
                  <c:v>Sampling tuần 2 (Thứ Sáu-Chủ nhật)</c:v>
                </c:pt>
                <c:pt idx="21">
                  <c:v>Báo cáo tổng kết</c:v>
                </c:pt>
                <c:pt idx="22">
                  <c:v>Nghiệm thu</c:v>
                </c:pt>
              </c:strCache>
            </c:strRef>
          </c:cat>
          <c:val>
            <c:numRef>
              <c:f>Sheet1!$C$2:$C$24</c:f>
              <c:numCache>
                <c:formatCode>0</c:formatCode>
                <c:ptCount val="23"/>
                <c:pt idx="0">
                  <c:v>1</c:v>
                </c:pt>
                <c:pt idx="1">
                  <c:v>2</c:v>
                </c:pt>
                <c:pt idx="2">
                  <c:v>1</c:v>
                </c:pt>
                <c:pt idx="3">
                  <c:v>2</c:v>
                </c:pt>
                <c:pt idx="4">
                  <c:v>1</c:v>
                </c:pt>
                <c:pt idx="5">
                  <c:v>3</c:v>
                </c:pt>
                <c:pt idx="6">
                  <c:v>3</c:v>
                </c:pt>
                <c:pt idx="7">
                  <c:v>3</c:v>
                </c:pt>
                <c:pt idx="8">
                  <c:v>3</c:v>
                </c:pt>
                <c:pt idx="9">
                  <c:v>10</c:v>
                </c:pt>
                <c:pt idx="10">
                  <c:v>4</c:v>
                </c:pt>
                <c:pt idx="11">
                  <c:v>3</c:v>
                </c:pt>
                <c:pt idx="12">
                  <c:v>7</c:v>
                </c:pt>
                <c:pt idx="13">
                  <c:v>12</c:v>
                </c:pt>
                <c:pt idx="14">
                  <c:v>1</c:v>
                </c:pt>
                <c:pt idx="15">
                  <c:v>8</c:v>
                </c:pt>
                <c:pt idx="16">
                  <c:v>1</c:v>
                </c:pt>
                <c:pt idx="17">
                  <c:v>1</c:v>
                </c:pt>
                <c:pt idx="18">
                  <c:v>1</c:v>
                </c:pt>
                <c:pt idx="19">
                  <c:v>3</c:v>
                </c:pt>
                <c:pt idx="20">
                  <c:v>3</c:v>
                </c:pt>
                <c:pt idx="21">
                  <c:v>3</c:v>
                </c:pt>
                <c:pt idx="22">
                  <c:v>2</c:v>
                </c:pt>
              </c:numCache>
            </c:numRef>
          </c:val>
        </c:ser>
        <c:gapWidth val="45"/>
        <c:overlap val="100"/>
        <c:axId val="-2068027336"/>
        <c:axId val="-2113994440"/>
      </c:barChart>
      <c:catAx>
        <c:axId val="-2068027336"/>
        <c:scaling>
          <c:orientation val="maxMin"/>
        </c:scaling>
        <c:delete val="0"/>
        <c:axPos val="l"/>
        <c:majorTickMark val="out"/>
        <c:minorTickMark val="none"/>
        <c:tickLblPos val="nextTo"/>
        <c:spPr>
          <a:ln>
            <a:solidFill>
              <a:srgbClr val="D5DDD9"/>
            </a:solidFill>
          </a:ln>
        </c:spPr>
        <c:txPr>
          <a:bodyPr/>
          <a:lstStyle/>
          <a:p>
            <a:pPr>
              <a:defRPr sz="1000"/>
            </a:pPr>
          </a:p>
        </c:txPr>
        <c:crossAx val="-2113994440"/>
        <c:crosses val="autoZero"/>
        <c:auto val="1"/>
        <c:lblAlgn val="ctr"/>
        <c:lblOffset val="100"/>
        <c:noMultiLvlLbl val="0"/>
      </c:catAx>
      <c:valAx>
        <c:axId val="-2113994440"/>
        <c:scaling>
          <c:max val="46475.0"/>
          <c:min val="46391.0"/>
        </c:scaling>
        <c:delete val="0"/>
        <c:axPos val="b"/>
        <c:majorGridlines>
          <c:spPr>
            <a:ln>
              <a:solidFill>
                <a:srgbClr val="E4E8E6"/>
              </a:solidFill>
            </a:ln>
          </c:spPr>
        </c:majorGridlines>
        <c:numFmt formatCode="dd/mm" sourceLinked="0"/>
        <c:majorTickMark val="out"/>
        <c:minorTickMark val="none"/>
        <c:tickLblPos val="nextTo"/>
        <c:spPr>
          <a:ln>
            <a:noFill/>
          </a:ln>
        </c:spPr>
        <c:crossAx val="-2068027336"/>
        <c:crosses val="autoZero"/>
        <c:majorUnit val="7.0"/>
      </c:valAx>
    </c:plotArea>
    <c:dispBlanksAs val="gap"/>
  </c:chart>
  <c:txPr>
    <a:bodyPr/>
    <a:lstStyle/>
    <a:p>
      <a:pPr>
        <a:defRPr sz="900">
          <a:latin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chart>
    <c:title>
      <c:tx>
        <c:rich>
          <a:bodyPr/>
          <a:lstStyle/>
          <a:p>
            <a:r>
              <a:rPr sz="1200" b="1"/>
              <a:t>Theo nhóm hạng mục (triệu đồng, chưa phí, chưa VAT)</a:t>
            </a:r>
          </a:p>
        </c:rich>
      </c:tx>
      <c:layout/>
      <c:overlay val="0"/>
    </c:title>
    <c:autoTitleDeleted val="0"/>
    <c:plotArea>
      <c:barChart>
        <c:barDir val="col"/>
        <c:grouping val="clustered"/>
        <c:ser>
          <c:idx val="0"/>
          <c:order val="0"/>
          <c:tx>
            <c:strRef>
              <c:f>Sheet1!$B$1</c:f>
              <c:strCache>
                <c:ptCount val="1"/>
                <c:pt idx="0">
                  <c:v>Phương án A</c:v>
                </c:pt>
              </c:strCache>
            </c:strRef>
          </c:tx>
          <c:spPr>
            <a:solidFill>
              <a:srgbClr val="2F5D50"/>
            </a:solidFill>
          </c:spPr>
          <c:cat>
            <c:strRef>
              <c:f>Sheet1!$A$2:$A$11</c:f>
              <c:strCache>
                <c:ptCount val="10"/>
                <c:pt idx="0">
                  <c:v>Thiết kế sáng tạo</c:v>
                </c:pt>
                <c:pt idx="1">
                  <c:v>Sân khấu, backdrop</c:v>
                </c:pt>
                <c:pt idx="2">
                  <c:v>Âm thanh, ánh sáng, LED</c:v>
                </c:pt>
                <c:pt idx="3">
                  <c:v>Tiết mục biểu diễn</c:v>
                </c:pt>
                <c:pt idx="4">
                  <c:v>Nghi thức, khu dùng thử</c:v>
                </c:pt>
                <c:pt idx="5">
                  <c:v>MC, PG, lễ tân</c:v>
                </c:pt>
                <c:pt idx="6">
                  <c:v>Tiệc trưa</c:v>
                </c:pt>
                <c:pt idx="7">
                  <c:v>Quay phim, chụp ảnh</c:v>
                </c:pt>
                <c:pt idx="8">
                  <c:v>Hậu cần, lắp đặt</c:v>
                </c:pt>
                <c:pt idx="9">
                  <c:v>Địa điểm, khác</c:v>
                </c:pt>
              </c:strCache>
            </c:strRef>
          </c:cat>
          <c:val>
            <c:numRef>
              <c:f>Sheet1!$B$2:$B$11</c:f>
              <c:numCache>
                <c:formatCode>0</c:formatCode>
                <c:ptCount val="10"/>
                <c:pt idx="0">
                  <c:v>25</c:v>
                </c:pt>
                <c:pt idx="1">
                  <c:v>90</c:v>
                </c:pt>
                <c:pt idx="2">
                  <c:v>64</c:v>
                </c:pt>
                <c:pt idx="3">
                  <c:v>40</c:v>
                </c:pt>
                <c:pt idx="4">
                  <c:v>25</c:v>
                </c:pt>
                <c:pt idx="5">
                  <c:v>20</c:v>
                </c:pt>
                <c:pt idx="6">
                  <c:v>75.0</c:v>
                </c:pt>
                <c:pt idx="7">
                  <c:v>20</c:v>
                </c:pt>
                <c:pt idx="8">
                  <c:v>25</c:v>
                </c:pt>
                <c:pt idx="9">
                  <c:v>0</c:v>
                </c:pt>
              </c:numCache>
            </c:numRef>
          </c:val>
        </c:ser>
        <c:ser>
          <c:idx val="1"/>
          <c:order val="1"/>
          <c:tx>
            <c:strRef>
              <c:f>Sheet1!$C$1</c:f>
              <c:strCache>
                <c:ptCount val="1"/>
                <c:pt idx="0">
                  <c:v>Phương án B</c:v>
                </c:pt>
              </c:strCache>
            </c:strRef>
          </c:tx>
          <c:spPr>
            <a:solidFill>
              <a:srgbClr val="A9C5BA"/>
            </a:solidFill>
          </c:spPr>
          <c:cat>
            <c:strRef>
              <c:f>Sheet1!$A$2:$A$11</c:f>
              <c:strCache>
                <c:ptCount val="10"/>
                <c:pt idx="0">
                  <c:v>Thiết kế sáng tạo</c:v>
                </c:pt>
                <c:pt idx="1">
                  <c:v>Sân khấu, backdrop</c:v>
                </c:pt>
                <c:pt idx="2">
                  <c:v>Âm thanh, ánh sáng, LED</c:v>
                </c:pt>
                <c:pt idx="3">
                  <c:v>Tiết mục biểu diễn</c:v>
                </c:pt>
                <c:pt idx="4">
                  <c:v>Nghi thức, khu dùng thử</c:v>
                </c:pt>
                <c:pt idx="5">
                  <c:v>MC, PG, lễ tân</c:v>
                </c:pt>
                <c:pt idx="6">
                  <c:v>Tiệc trưa</c:v>
                </c:pt>
                <c:pt idx="7">
                  <c:v>Quay phim, chụp ảnh</c:v>
                </c:pt>
                <c:pt idx="8">
                  <c:v>Hậu cần, lắp đặt</c:v>
                </c:pt>
                <c:pt idx="9">
                  <c:v>Địa điểm, khác</c:v>
                </c:pt>
              </c:strCache>
            </c:strRef>
          </c:cat>
          <c:val>
            <c:numRef>
              <c:f>Sheet1!$C$2:$C$11</c:f>
              <c:numCache>
                <c:formatCode>0</c:formatCode>
                <c:ptCount val="10"/>
                <c:pt idx="0">
                  <c:v>15</c:v>
                </c:pt>
                <c:pt idx="1">
                  <c:v>45</c:v>
                </c:pt>
                <c:pt idx="2">
                  <c:v>37</c:v>
                </c:pt>
                <c:pt idx="3">
                  <c:v>15</c:v>
                </c:pt>
                <c:pt idx="4">
                  <c:v>14</c:v>
                </c:pt>
                <c:pt idx="5">
                  <c:v>12.8</c:v>
                </c:pt>
                <c:pt idx="6">
                  <c:v>45.0</c:v>
                </c:pt>
                <c:pt idx="7">
                  <c:v>12</c:v>
                </c:pt>
                <c:pt idx="8">
                  <c:v>15</c:v>
                </c:pt>
                <c:pt idx="9">
                  <c:v>0</c:v>
                </c:pt>
              </c:numCache>
            </c:numRef>
          </c:val>
        </c:ser>
        <c:dLbls>
          <c:numFmt formatCode="0" sourceLinked="0"/>
          <c:txPr>
            <a:bodyPr/>
            <a:lstStyle/>
            <a:p>
              <a:pPr>
                <a:defRPr sz="900"/>
              </a:pPr>
            </a:p>
          </c:txPr>
          <c:showLegendKey val="0"/>
          <c:showVal val="1"/>
          <c:showCatName val="0"/>
          <c:showSerName val="0"/>
          <c:showPercent val="0"/>
          <c:showBubbleSize val="0"/>
          <c:showLeaderLines val="1"/>
        </c:dLbls>
        <c:gapWidth val="60"/>
        <c:axId val="-2068027336"/>
        <c:axId val="-2113994440"/>
      </c:barChart>
      <c:catAx>
        <c:axId val="-2068027336"/>
        <c:scaling>
          <c:orientation val="minMax"/>
        </c:scaling>
        <c:delete val="0"/>
        <c:axPos val="b"/>
        <c:majorTickMark val="out"/>
        <c:minorTickMark val="none"/>
        <c:tickLblPos val="nextTo"/>
        <c:txPr>
          <a:bodyPr/>
          <a:lstStyle/>
          <a:p>
            <a:pPr>
              <a:defRPr sz="900"/>
            </a:pPr>
          </a:p>
        </c:txPr>
        <c:crossAx val="-2113994440"/>
        <c:crosses val="autoZero"/>
        <c:auto val="1"/>
        <c:lblAlgn val="ctr"/>
        <c:lblOffset val="100"/>
        <c:noMultiLvlLbl val="0"/>
      </c:catAx>
      <c:valAx>
        <c:axId val="-2113994440"/>
        <c:scaling/>
        <c:delete/>
        <c:axPos val="l"/>
        <c:majorTickMark val="out"/>
        <c:minorTickMark val="none"/>
        <c:tickLblPos val="nextTo"/>
        <c:crossAx val="-2068027336"/>
        <c:crosses val="autoZero"/>
      </c:valAx>
    </c:plotArea>
    <c:legend>
      <c:legendPos val="t"/>
      <c:overlay val="0"/>
    </c:legend>
    <c:dispBlanksAs val="gap"/>
  </c:chart>
  <c:txPr>
    <a:bodyPr/>
    <a:lstStyle/>
    <a:p>
      <a:pPr>
        <a:defRPr sz="1000">
          <a:latin typeface="Arial"/>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chương trình gì, cho nhãn hàng nào, ai đề xuất, bản nào.</a:t>
            </a:r>
          </a:p>
          <a:p>
            <a:r>
              <a:t>Ghi gì: tên chương trình, chủ đề đề xuất, tên nhãn hàng, tên công ty của bạn, ngày dự kiến và dòng phiên bản. Mỗi lần sửa và gửi lại, đổi dòng phiên bản và ngày gửi (vd. Phiên bản 2 – 18.01.2027) và đặt tên tệp bắt đầu bằng ngày.</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proposal gồm những phần nào, phần nào nằm ở đâu.</a:t>
            </a:r>
          </a:p>
          <a:p>
            <a:r>
              <a:t>Ghi gì: giữ danh sách theo đúng thứ tự slide. Bỏ slide nào thì xóa dòng đó. Trình sếp nhanh thì dùng bản gọn 8 slide.</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bên đề xuất có hiểu đúng đầu bài không.</a:t>
            </a:r>
          </a:p>
          <a:p>
            <a:r>
              <a:t>Ghi gì: nhắc lại mục tiêu, khách, thời gian, địa điểm, ngân sách và phần việc thuê bằng lời của bạn, không chép nguyên brief. Khối «Cách đo» trả lời mục «Đo thành công bằng gì» của brief: mỗi chỉ số đếm bằng gì, ai đếm. Chỗ nào bạn hiểu khác brief thì ghi rõ để nhãn hàng xác nhận. Đối chiếu từng mục ở sheet «1. Đối chiếu brief» của file Excel.</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vì sao làm chương trình lúc này, khách nghĩ gì.</a:t>
            </a:r>
          </a:p>
          <a:p>
            <a:r>
              <a:t>Ghi gì: 2-3 dòng bối cảnh lấy từ brief; một câu insight nói bằng lời của khách. Insight là giả định thì ghi rõ và nhờ nhãn hàng xác nhận bằng số liệu của họ, đừng đưa số không nguồn.</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chương trình kể chuyện gì, bên duyệt nhớ được gì.</a:t>
            </a:r>
          </a:p>
          <a:p>
            <a:r>
              <a:t>Ghi gì: tên chủ đề, một thông điệp chính, một hình tượng lặp lại, rồi 3 điểm chạm nơi hình tượng xuất hiện. Hạng mục nào cũng nên kể cùng một chuyện, bên duyệt mới nhớ được ý tưởng.</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chương trình trông ra sao.</a:t>
            </a:r>
          </a:p>
          <a:p>
            <a:r>
              <a:t>Ghi gì: một key visual hoặc moodboard, 4 màu chính, vài tính từ cho phong cách (lấy từ brief), và những gì nhãn hàng cấm dùng. Brief chưa ghi điều cấm thì hỏi trước khi duyệt key visual.</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khách đi qua chương trình theo thứ tự nào, ở mỗi bước thấy gì và làm gì.</a:t>
            </a:r>
          </a:p>
          <a:p>
            <a:r>
              <a:t>Ghi gì: 4-6 bước theo đúng thứ tự khách đi, mỗi bước một dòng. Bước nào phục vụ mục tiêu kinh doanh của brief thì nói rõ.</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buổi lễ diễn ra thế nào theo giờ.</a:t>
            </a:r>
          </a:p>
          <a:p>
            <a:r>
              <a:t>Ghi gì: giờ, nội dung, ghi chú (ai phụ trách, phương án nào có). Giữ khung giờ đúng brief; phần nào chỉ có ở một phương án thì ghi ở cột Ghi chú.</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khu nào nằm ở đâu, bên duyệt và địa điểm thấy trước được không.</a:t>
            </a:r>
          </a:p>
          <a:p>
            <a:r>
              <a:t>Ghi gì: một phối cảnh 3D hoặc sơ đồ mặt bằng có đánh số khu, và các địa điểm đề xuất. Bản phối cảnh này dùng lại để xin địa điểm duyệt layout và cho đội thi công.</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bên duyệt có những lựa chọn nào, mỗi lựa chọn tốn khoảng bao nhiêu.</a:t>
            </a:r>
          </a:p>
          <a:p>
            <a:r>
              <a:t>Ghi gì: một phương án đầy đủ và một phương án tinh gọn, so theo từng hoạt động; dòng cuối là tổng mỗi phương án. Hạng mục chưa chắc làm thì ghi Tùy chọn, không cộng vào tổng chính. Tổng lấy từ sheet «2. Ngân sách».</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sau lễ ra mắt, sản phẩm đến tay người tiêu dùng thế nào.</a:t>
            </a:r>
          </a:p>
          <a:p>
            <a:r>
              <a:t>Ghi gì: số điểm, lịch, nhân sự, cách đếm lượt dùng thử, báo cáo, và phần brief còn trống cần nhãn hàng xác nhận. Lượt dùng thử là số cốc phát, không phải số người.</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ai làm, ai là đầu mối hai bên, MC là ai.</a:t>
            </a:r>
          </a:p>
          <a:p>
            <a:r>
              <a:t>Ghi gì: sơ đồ đội của bạn theo nhóm việc, đầu mối phía nhãn hàng lấy từ brief, và 2 lựa chọn MC kèm hồ sơ hoặc video dẫn.</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khi nào xong việc gì, bên nào phải duyệt gì và trước ngày nào.</a:t>
            </a:r>
          </a:p>
          <a:p>
            <a:r>
              <a:t>Ghi gì: các việc chính và mọi mốc duyệt của nhãn hàng, địa điểm, siêu thị. Chương trình hay trễ ở mốc duyệt chứ ít khi trễ ở khâu sản xuất. Sửa ngày: chuột phải vào biểu đồ, Edit Data (cột Bắt đầu là ngày, cột Số ngày là độ dài); hoặc dán biểu đồ từ sheet «3. Timeline».</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chuyện gì có thể hỏng và bên đề xuất xử lý thế nào.</a:t>
            </a:r>
          </a:p>
          <a:p>
            <a:r>
              <a:t>Ghi gì: 4-6 rủi ro thật của chương trình này (địa điểm, thời tiết, khách, kỹ thuật, hàng hóa), dấu hiệu nhận biết sớm, cách xử lý và người xử lý.</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mỗi phương án tốn khoảng bao nhiêu, đã gồm và chưa gồm gì.</a:t>
            </a:r>
          </a:p>
          <a:p>
            <a:r>
              <a:t>Ghi gì: tổng theo nhóm hạng mục và theo phương án, ghi chưa VAT và những khoản chưa gồm. Không đưa từng dòng giá lên slide: báo giá chi tiết gửi kèm thành file Excel. Sửa số: chuột phải vào biểu đồ, Edit Data, hoặc dán biểu đồ từ sheet «0. Bắt đầu».</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nhãn hàng cần chốt gì để bên đề xuất làm tiếp.</a:t>
            </a:r>
          </a:p>
          <a:p>
            <a:r>
              <a:t>Ghi gì: mỗi dòng một việc cần chốt (chọn phương án, địa điểm, MC, ngày, phần brief còn trống) và hạn góp ý. Nên thêm một dòng ghi phần nhãn hàng tự lo (hàng mẫu, danh sách khách, thư mời, nội dung phát biểu, mời báo chí) để hai bên không báo giá trùng: bản ví dụ cố ý chưa có dòng này, nên sheet «1. Đối chiếu brief» đang báo đỏ mục «Phần doanh nghiệp tự lo».</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chart" Target="../charts/char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chart" Target="../charts/char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7F5EF"/>
        </a:solidFill>
        <a:effectLst/>
      </p:bgPr>
    </p:bg>
    <p:spTree>
      <p:nvGrpSpPr>
        <p:cNvPr id="1" name=""/>
        <p:cNvGrpSpPr/>
        <p:nvPr/>
      </p:nvGrpSpPr>
      <p:grpSpPr/>
      <p:sp>
        <p:nvSpPr>
          <p:cNvPr id="2" name="TextBox 1"/>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3" name="TextBox 2"/>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a:t>
            </a:r>
          </a:p>
        </p:txBody>
      </p:sp>
      <p:sp>
        <p:nvSpPr>
          <p:cNvPr id="4" name="TextBox 3"/>
          <p:cNvSpPr txBox="1"/>
          <p:nvPr/>
        </p:nvSpPr>
        <p:spPr>
          <a:xfrm>
            <a:off x="731520" y="868680"/>
            <a:ext cx="6400800" cy="365760"/>
          </a:xfrm>
          <a:prstGeom prst="rect">
            <a:avLst/>
          </a:prstGeom>
          <a:noFill/>
        </p:spPr>
        <p:txBody>
          <a:bodyPr wrap="square" anchor="t" lIns="73152" rIns="73152"/>
          <a:lstStyle/>
          <a:p>
            <a:pPr algn="l">
              <a:spcAft>
                <a:spcPts val="400"/>
              </a:spcAft>
            </a:pPr>
            <a:r>
              <a:rPr sz="1400" b="1" i="0">
                <a:solidFill>
                  <a:srgbClr val="D99A3D"/>
                </a:solidFill>
                <a:latin typeface="Arial"/>
              </a:rPr>
              <a:t>PROPOSAL SỰ KIỆN</a:t>
            </a:r>
          </a:p>
        </p:txBody>
      </p:sp>
      <p:sp>
        <p:nvSpPr>
          <p:cNvPr id="5" name="Rounded Rectangle 4"/>
          <p:cNvSpPr/>
          <p:nvPr/>
        </p:nvSpPr>
        <p:spPr>
          <a:xfrm>
            <a:off x="731520" y="1325880"/>
            <a:ext cx="6675120" cy="109728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4000" b="1" i="0">
                <a:solidFill>
                  <a:srgbClr val="2F5D50"/>
                </a:solidFill>
                <a:latin typeface="Arial"/>
              </a:rPr>
              <a:t>Lễ ra mắt Trà Lam Khê</a:t>
            </a:r>
          </a:p>
        </p:txBody>
      </p:sp>
      <p:sp>
        <p:nvSpPr>
          <p:cNvPr id="6" name="Rounded Rectangle 5"/>
          <p:cNvSpPr/>
          <p:nvPr/>
        </p:nvSpPr>
        <p:spPr>
          <a:xfrm>
            <a:off x="731520" y="2560320"/>
            <a:ext cx="6675120" cy="68580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2200" b="0" i="0">
                <a:solidFill>
                  <a:srgbClr val="4E7D6E"/>
                </a:solidFill>
                <a:latin typeface="Arial"/>
              </a:rPr>
              <a:t>Chủ đề đề xuất: «Một ngụm sớm mai»</a:t>
            </a:r>
          </a:p>
        </p:txBody>
      </p:sp>
      <p:sp>
        <p:nvSpPr>
          <p:cNvPr id="7" name="Rounded Rectangle 6"/>
          <p:cNvSpPr/>
          <p:nvPr/>
        </p:nvSpPr>
        <p:spPr>
          <a:xfrm>
            <a:off x="731520" y="3429000"/>
            <a:ext cx="6675120" cy="178308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Gửi: Công ty Đồ uống Lam Khê (hư cấu), nhãn Trà Lam Khê</a:t>
            </a:r>
          </a:p>
          <a:p>
            <a:pPr algn="l">
              <a:spcAft>
                <a:spcPts val="400"/>
              </a:spcAft>
            </a:pPr>
            <a:r>
              <a:rPr sz="1500" b="0" i="0">
                <a:solidFill>
                  <a:srgbClr val="1F2A27"/>
                </a:solidFill>
                <a:latin typeface="Arial"/>
              </a:rPr>
              <a:t>Đơn vị đề xuất: </a:t>
            </a:r>
            <a:r>
              <a:rPr sz="1500" b="0" i="1">
                <a:solidFill>
                  <a:srgbClr val="8A948F"/>
                </a:solidFill>
                <a:latin typeface="Arial"/>
              </a:rPr>
              <a:t>[Tên công ty của bạn]</a:t>
            </a:r>
          </a:p>
          <a:p>
            <a:pPr algn="l">
              <a:spcAft>
                <a:spcPts val="400"/>
              </a:spcAft>
            </a:pPr>
            <a:r>
              <a:rPr sz="1500" b="0" i="0">
                <a:solidFill>
                  <a:srgbClr val="1F2A27"/>
                </a:solidFill>
                <a:latin typeface="Arial"/>
              </a:rPr>
              <a:t>Thứ Năm 11/03/2027 · TP.HCM · khoảng 150 khách</a:t>
            </a:r>
          </a:p>
          <a:p>
            <a:pPr algn="l">
              <a:spcAft>
                <a:spcPts val="400"/>
              </a:spcAft>
            </a:pPr>
            <a:r>
              <a:rPr sz="1500" b="1" i="0">
                <a:solidFill>
                  <a:srgbClr val="2F5D50"/>
                </a:solidFill>
                <a:latin typeface="Arial"/>
              </a:rPr>
              <a:t>Phiên bản 1 – 12.01.2027</a:t>
            </a:r>
          </a:p>
        </p:txBody>
      </p:sp>
      <p:sp>
        <p:nvSpPr>
          <p:cNvPr id="8" name="Rectangle 7"/>
          <p:cNvSpPr/>
          <p:nvPr/>
        </p:nvSpPr>
        <p:spPr>
          <a:xfrm>
            <a:off x="7818120" y="868680"/>
            <a:ext cx="3840480" cy="4937760"/>
          </a:xfrm>
          <a:prstGeom prst="rect">
            <a:avLst/>
          </a:prstGeom>
          <a:solidFill>
            <a:srgbClr val="EAF1EE"/>
          </a:solidFill>
          <a:ln w="19050">
            <a:solidFill>
              <a:srgbClr val="A9C5B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400" b="0" i="1">
                <a:solidFill>
                  <a:srgbClr val="5F6B66"/>
                </a:solidFill>
                <a:latin typeface="Arial"/>
              </a:rPr>
              <a:t>Chèn key visual
(ảnh của bạn, không dùng ảnh có logo nhãn khác)</a:t>
            </a:r>
          </a:p>
        </p:txBody>
      </p:sp>
      <p:sp>
        <p:nvSpPr>
          <p:cNvPr id="9" name="TextBox 8"/>
          <p:cNvSpPr txBox="1"/>
          <p:nvPr/>
        </p:nvSpPr>
        <p:spPr>
          <a:xfrm>
            <a:off x="731520" y="5623560"/>
            <a:ext cx="6675120" cy="548640"/>
          </a:xfrm>
          <a:prstGeom prst="rect">
            <a:avLst/>
          </a:prstGeom>
          <a:noFill/>
        </p:spPr>
        <p:txBody>
          <a:bodyPr wrap="square" anchor="t" lIns="73152" rIns="73152"/>
          <a:lstStyle/>
          <a:p>
            <a:pPr algn="l">
              <a:spcAft>
                <a:spcPts val="400"/>
              </a:spcAft>
            </a:pPr>
            <a:r>
              <a:rPr sz="1000" b="0" i="1">
                <a:solidFill>
                  <a:srgbClr val="5F6B66"/>
                </a:solidFill>
                <a:latin typeface="Arial"/>
              </a:rPr>
              <a:t>Dữ liệu ví dụ, thương hiệu và đơn vị đề xuất hư cấu: Trà Lam Khê là tên đặt ra để minh họa, không phải khách hàng thật. Số trong file là số giả định.</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NỘI DUNG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Nội dung chính</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2</a:t>
            </a:r>
          </a:p>
        </p:txBody>
      </p:sp>
      <p:sp>
        <p:nvSpPr>
          <p:cNvPr id="7" name="TextBox 6"/>
          <p:cNvSpPr txBox="1"/>
          <p:nvPr/>
        </p:nvSpPr>
        <p:spPr>
          <a:xfrm>
            <a:off x="548640" y="1600200"/>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03</a:t>
            </a:r>
          </a:p>
        </p:txBody>
      </p:sp>
      <p:sp>
        <p:nvSpPr>
          <p:cNvPr id="8" name="TextBox 7"/>
          <p:cNvSpPr txBox="1"/>
          <p:nvPr/>
        </p:nvSpPr>
        <p:spPr>
          <a:xfrm>
            <a:off x="1188719" y="1627632"/>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Hiểu brief</a:t>
            </a:r>
          </a:p>
        </p:txBody>
      </p:sp>
      <p:sp>
        <p:nvSpPr>
          <p:cNvPr id="9" name="TextBox 8"/>
          <p:cNvSpPr txBox="1"/>
          <p:nvPr/>
        </p:nvSpPr>
        <p:spPr>
          <a:xfrm>
            <a:off x="548640" y="2221992"/>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04</a:t>
            </a:r>
          </a:p>
        </p:txBody>
      </p:sp>
      <p:sp>
        <p:nvSpPr>
          <p:cNvPr id="10" name="TextBox 9"/>
          <p:cNvSpPr txBox="1"/>
          <p:nvPr/>
        </p:nvSpPr>
        <p:spPr>
          <a:xfrm>
            <a:off x="1188719" y="2249424"/>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Bối cảnh và insight</a:t>
            </a:r>
          </a:p>
        </p:txBody>
      </p:sp>
      <p:sp>
        <p:nvSpPr>
          <p:cNvPr id="11" name="TextBox 10"/>
          <p:cNvSpPr txBox="1"/>
          <p:nvPr/>
        </p:nvSpPr>
        <p:spPr>
          <a:xfrm>
            <a:off x="548640" y="2843784"/>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05</a:t>
            </a:r>
          </a:p>
        </p:txBody>
      </p:sp>
      <p:sp>
        <p:nvSpPr>
          <p:cNvPr id="12" name="TextBox 11"/>
          <p:cNvSpPr txBox="1"/>
          <p:nvPr/>
        </p:nvSpPr>
        <p:spPr>
          <a:xfrm>
            <a:off x="1188719" y="2871216"/>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Ý tưởng chủ đạo</a:t>
            </a:r>
          </a:p>
        </p:txBody>
      </p:sp>
      <p:sp>
        <p:nvSpPr>
          <p:cNvPr id="13" name="TextBox 12"/>
          <p:cNvSpPr txBox="1"/>
          <p:nvPr/>
        </p:nvSpPr>
        <p:spPr>
          <a:xfrm>
            <a:off x="548640" y="3465576"/>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06</a:t>
            </a:r>
          </a:p>
        </p:txBody>
      </p:sp>
      <p:sp>
        <p:nvSpPr>
          <p:cNvPr id="14" name="TextBox 13"/>
          <p:cNvSpPr txBox="1"/>
          <p:nvPr/>
        </p:nvSpPr>
        <p:spPr>
          <a:xfrm>
            <a:off x="1188719" y="3493008"/>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Key visual, mood &amp; tone</a:t>
            </a:r>
          </a:p>
        </p:txBody>
      </p:sp>
      <p:sp>
        <p:nvSpPr>
          <p:cNvPr id="15" name="TextBox 14"/>
          <p:cNvSpPr txBox="1"/>
          <p:nvPr/>
        </p:nvSpPr>
        <p:spPr>
          <a:xfrm>
            <a:off x="548640" y="4087368"/>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07</a:t>
            </a:r>
          </a:p>
        </p:txBody>
      </p:sp>
      <p:sp>
        <p:nvSpPr>
          <p:cNvPr id="16" name="TextBox 15"/>
          <p:cNvSpPr txBox="1"/>
          <p:nvPr/>
        </p:nvSpPr>
        <p:spPr>
          <a:xfrm>
            <a:off x="1188719" y="4114800"/>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Hành trình khách</a:t>
            </a:r>
          </a:p>
        </p:txBody>
      </p:sp>
      <p:sp>
        <p:nvSpPr>
          <p:cNvPr id="17" name="TextBox 16"/>
          <p:cNvSpPr txBox="1"/>
          <p:nvPr/>
        </p:nvSpPr>
        <p:spPr>
          <a:xfrm>
            <a:off x="548640" y="4709160"/>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08</a:t>
            </a:r>
          </a:p>
        </p:txBody>
      </p:sp>
      <p:sp>
        <p:nvSpPr>
          <p:cNvPr id="18" name="TextBox 17"/>
          <p:cNvSpPr txBox="1"/>
          <p:nvPr/>
        </p:nvSpPr>
        <p:spPr>
          <a:xfrm>
            <a:off x="1188719" y="4736592"/>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Chương trình</a:t>
            </a:r>
          </a:p>
        </p:txBody>
      </p:sp>
      <p:sp>
        <p:nvSpPr>
          <p:cNvPr id="19" name="TextBox 18"/>
          <p:cNvSpPr txBox="1"/>
          <p:nvPr/>
        </p:nvSpPr>
        <p:spPr>
          <a:xfrm>
            <a:off x="548640" y="5330952"/>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09</a:t>
            </a:r>
          </a:p>
        </p:txBody>
      </p:sp>
      <p:sp>
        <p:nvSpPr>
          <p:cNvPr id="20" name="TextBox 19"/>
          <p:cNvSpPr txBox="1"/>
          <p:nvPr/>
        </p:nvSpPr>
        <p:spPr>
          <a:xfrm>
            <a:off x="1188719" y="5358384"/>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Phối cảnh và layout</a:t>
            </a:r>
          </a:p>
        </p:txBody>
      </p:sp>
      <p:sp>
        <p:nvSpPr>
          <p:cNvPr id="21" name="TextBox 20"/>
          <p:cNvSpPr txBox="1"/>
          <p:nvPr/>
        </p:nvSpPr>
        <p:spPr>
          <a:xfrm>
            <a:off x="4069080" y="1600200"/>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10</a:t>
            </a:r>
          </a:p>
        </p:txBody>
      </p:sp>
      <p:sp>
        <p:nvSpPr>
          <p:cNvPr id="22" name="TextBox 21"/>
          <p:cNvSpPr txBox="1"/>
          <p:nvPr/>
        </p:nvSpPr>
        <p:spPr>
          <a:xfrm>
            <a:off x="4709160" y="1627632"/>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Hoạt động, hai phương án</a:t>
            </a:r>
          </a:p>
        </p:txBody>
      </p:sp>
      <p:sp>
        <p:nvSpPr>
          <p:cNvPr id="23" name="TextBox 22"/>
          <p:cNvSpPr txBox="1"/>
          <p:nvPr/>
        </p:nvSpPr>
        <p:spPr>
          <a:xfrm>
            <a:off x="4069080" y="2221992"/>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11</a:t>
            </a:r>
          </a:p>
        </p:txBody>
      </p:sp>
      <p:sp>
        <p:nvSpPr>
          <p:cNvPr id="24" name="TextBox 23"/>
          <p:cNvSpPr txBox="1"/>
          <p:nvPr/>
        </p:nvSpPr>
        <p:spPr>
          <a:xfrm>
            <a:off x="4709160" y="2249424"/>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Giai đoạn 2: sampling</a:t>
            </a:r>
          </a:p>
        </p:txBody>
      </p:sp>
      <p:sp>
        <p:nvSpPr>
          <p:cNvPr id="25" name="TextBox 24"/>
          <p:cNvSpPr txBox="1"/>
          <p:nvPr/>
        </p:nvSpPr>
        <p:spPr>
          <a:xfrm>
            <a:off x="4069080" y="2843784"/>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12</a:t>
            </a:r>
          </a:p>
        </p:txBody>
      </p:sp>
      <p:sp>
        <p:nvSpPr>
          <p:cNvPr id="26" name="TextBox 25"/>
          <p:cNvSpPr txBox="1"/>
          <p:nvPr/>
        </p:nvSpPr>
        <p:spPr>
          <a:xfrm>
            <a:off x="4709160" y="2871216"/>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Nhân sự và đầu mối</a:t>
            </a:r>
          </a:p>
        </p:txBody>
      </p:sp>
      <p:sp>
        <p:nvSpPr>
          <p:cNvPr id="27" name="TextBox 26"/>
          <p:cNvSpPr txBox="1"/>
          <p:nvPr/>
        </p:nvSpPr>
        <p:spPr>
          <a:xfrm>
            <a:off x="4069080" y="3465576"/>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13</a:t>
            </a:r>
          </a:p>
        </p:txBody>
      </p:sp>
      <p:sp>
        <p:nvSpPr>
          <p:cNvPr id="28" name="TextBox 27"/>
          <p:cNvSpPr txBox="1"/>
          <p:nvPr/>
        </p:nvSpPr>
        <p:spPr>
          <a:xfrm>
            <a:off x="4709160" y="3493008"/>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Timeline có mốc duyệt</a:t>
            </a:r>
          </a:p>
        </p:txBody>
      </p:sp>
      <p:sp>
        <p:nvSpPr>
          <p:cNvPr id="29" name="TextBox 28"/>
          <p:cNvSpPr txBox="1"/>
          <p:nvPr/>
        </p:nvSpPr>
        <p:spPr>
          <a:xfrm>
            <a:off x="4069080" y="4087368"/>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14</a:t>
            </a:r>
          </a:p>
        </p:txBody>
      </p:sp>
      <p:sp>
        <p:nvSpPr>
          <p:cNvPr id="30" name="TextBox 29"/>
          <p:cNvSpPr txBox="1"/>
          <p:nvPr/>
        </p:nvSpPr>
        <p:spPr>
          <a:xfrm>
            <a:off x="4709160" y="4114800"/>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Rủi ro và dự phòng</a:t>
            </a:r>
          </a:p>
        </p:txBody>
      </p:sp>
      <p:sp>
        <p:nvSpPr>
          <p:cNvPr id="31" name="TextBox 30"/>
          <p:cNvSpPr txBox="1"/>
          <p:nvPr/>
        </p:nvSpPr>
        <p:spPr>
          <a:xfrm>
            <a:off x="4069080" y="4709160"/>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15</a:t>
            </a:r>
          </a:p>
        </p:txBody>
      </p:sp>
      <p:sp>
        <p:nvSpPr>
          <p:cNvPr id="32" name="TextBox 31"/>
          <p:cNvSpPr txBox="1"/>
          <p:nvPr/>
        </p:nvSpPr>
        <p:spPr>
          <a:xfrm>
            <a:off x="4709160" y="4736592"/>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Ngân sách tóm tắt</a:t>
            </a:r>
          </a:p>
        </p:txBody>
      </p:sp>
      <p:sp>
        <p:nvSpPr>
          <p:cNvPr id="33" name="TextBox 32"/>
          <p:cNvSpPr txBox="1"/>
          <p:nvPr/>
        </p:nvSpPr>
        <p:spPr>
          <a:xfrm>
            <a:off x="4069080" y="5330952"/>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16</a:t>
            </a:r>
          </a:p>
        </p:txBody>
      </p:sp>
      <p:sp>
        <p:nvSpPr>
          <p:cNvPr id="34" name="TextBox 33"/>
          <p:cNvSpPr txBox="1"/>
          <p:nvPr/>
        </p:nvSpPr>
        <p:spPr>
          <a:xfrm>
            <a:off x="4709160" y="5358384"/>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Cần nhãn hàng xác nhận</a:t>
            </a:r>
          </a:p>
        </p:txBody>
      </p:sp>
      <p:sp>
        <p:nvSpPr>
          <p:cNvPr id="35" name="Rounded Rectangle 34"/>
          <p:cNvSpPr/>
          <p:nvPr/>
        </p:nvSpPr>
        <p:spPr>
          <a:xfrm>
            <a:off x="7726679" y="1554480"/>
            <a:ext cx="3913632" cy="44805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t" wrap="square" lIns="164592" rIns="164592"/>
          <a:lstStyle/>
          <a:p>
            <a:pPr algn="l">
              <a:spcAft>
                <a:spcPts val="600"/>
              </a:spcAft>
            </a:pPr>
            <a:r>
              <a:rPr sz="1500" b="1" i="0">
                <a:solidFill>
                  <a:srgbClr val="2F5D50"/>
                </a:solidFill>
                <a:latin typeface="Arial"/>
              </a:rPr>
              <a:t>Cách dùng mẫu</a:t>
            </a:r>
          </a:p>
          <a:p>
            <a:pPr algn="l">
              <a:spcAft>
                <a:spcPts val="600"/>
              </a:spcAft>
            </a:pPr>
            <a:r>
              <a:rPr sz="1200" b="0" i="0">
                <a:solidFill>
                  <a:srgbClr val="1F2A27"/>
                </a:solidFill>
                <a:latin typeface="Arial"/>
              </a:rPr>
              <a:t>• Khung viền cam là nội dung ví dụ: thay bằng chương trình của bạn, xong thì bỏ viền (Format Shape &gt; Line &gt; No line).</a:t>
            </a:r>
          </a:p>
          <a:p>
            <a:pPr algn="l">
              <a:spcAft>
                <a:spcPts val="600"/>
              </a:spcAft>
            </a:pPr>
            <a:r>
              <a:rPr sz="1200" b="0" i="0">
                <a:solidFill>
                  <a:srgbClr val="1F2A27"/>
                </a:solidFill>
                <a:latin typeface="Arial"/>
              </a:rPr>
              <a:t>• Ô xám nét đứt «Chèn ảnh»: chèn ảnh của bạn đè lên rồi xóa ô.</a:t>
            </a:r>
          </a:p>
          <a:p>
            <a:pPr algn="l">
              <a:spcAft>
                <a:spcPts val="600"/>
              </a:spcAft>
            </a:pPr>
            <a:r>
              <a:rPr sz="1200" b="0" i="0">
                <a:solidFill>
                  <a:srgbClr val="1F2A27"/>
                </a:solidFill>
                <a:latin typeface="Arial"/>
              </a:rPr>
              <a:t>• Biểu đồ: bấm chuột phải, chọn Edit Data, sửa số là cột đổi.</a:t>
            </a:r>
          </a:p>
          <a:p>
            <a:pPr algn="l">
              <a:spcAft>
                <a:spcPts val="600"/>
              </a:spcAft>
            </a:pPr>
            <a:r>
              <a:rPr sz="1200" b="0" i="0">
                <a:solidFill>
                  <a:srgbClr val="1F2A27"/>
                </a:solidFill>
                <a:latin typeface="Arial"/>
              </a:rPr>
              <a:t>• Ghi chú dưới mỗi slide (Notes) nói slide trả lời câu gì và nên ghi gì.</a:t>
            </a:r>
          </a:p>
          <a:p>
            <a:pPr algn="l">
              <a:spcAft>
                <a:spcPts val="600"/>
              </a:spcAft>
            </a:pPr>
            <a:r>
              <a:rPr sz="1200" b="0" i="0">
                <a:solidFill>
                  <a:srgbClr val="1F2A27"/>
                </a:solidFill>
                <a:latin typeface="Arial"/>
              </a:rPr>
              <a:t>• Báo giá chi tiết: file Excel mau-proposal-su-kien-ngan-sach-timeline.xlsx.</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1 · HIỂU ĐẦU BÀI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Chúng tôi hiểu brief như sau</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3</a:t>
            </a:r>
          </a:p>
        </p:txBody>
      </p:sp>
      <p:sp>
        <p:nvSpPr>
          <p:cNvPr id="7" name="Rounded Rectangle 6"/>
          <p:cNvSpPr/>
          <p:nvPr/>
        </p:nvSpPr>
        <p:spPr>
          <a:xfrm>
            <a:off x="548640"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685800"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Mục tiêu</a:t>
            </a:r>
          </a:p>
        </p:txBody>
      </p:sp>
      <p:sp>
        <p:nvSpPr>
          <p:cNvPr id="9" name="Rounded Rectangle 8"/>
          <p:cNvSpPr/>
          <p:nvPr/>
        </p:nvSpPr>
        <p:spPr>
          <a:xfrm>
            <a:off x="685800"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Đại lý đặt đơn đầu tiên ngay tại lễ; sản phẩm có mặt ở chuỗi siêu thị trong tháng ra mắt.</a:t>
            </a:r>
          </a:p>
        </p:txBody>
      </p:sp>
      <p:sp>
        <p:nvSpPr>
          <p:cNvPr id="10" name="Rounded Rectangle 9"/>
          <p:cNvSpPr/>
          <p:nvPr/>
        </p:nvSpPr>
        <p:spPr>
          <a:xfrm>
            <a:off x="4279392"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4416552"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Khách</a:t>
            </a:r>
          </a:p>
        </p:txBody>
      </p:sp>
      <p:sp>
        <p:nvSpPr>
          <p:cNvPr id="12" name="Rounded Rectangle 11"/>
          <p:cNvSpPr/>
          <p:nvPr/>
        </p:nvSpPr>
        <p:spPr>
          <a:xfrm>
            <a:off x="4416552"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Khoảng 150 khách: đại lý 70, báo chí 25, người có ảnh hưởng 15, nội bộ 40. Tối đa 160.</a:t>
            </a:r>
          </a:p>
        </p:txBody>
      </p:sp>
      <p:sp>
        <p:nvSpPr>
          <p:cNvPr id="13" name="Rounded Rectangle 12"/>
          <p:cNvSpPr/>
          <p:nvPr/>
        </p:nvSpPr>
        <p:spPr>
          <a:xfrm>
            <a:off x="8010144"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8147304"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Thời gian</a:t>
            </a:r>
          </a:p>
        </p:txBody>
      </p:sp>
      <p:sp>
        <p:nvSpPr>
          <p:cNvPr id="15" name="Rounded Rectangle 14"/>
          <p:cNvSpPr/>
          <p:nvPr/>
        </p:nvSpPr>
        <p:spPr>
          <a:xfrm>
            <a:off x="8147304"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Đề xuất Thứ Năm 11/03/2027, 8:30-13:30, gồm tiệc trưa. Có thể lùi tối đa 1 tuần, không chọn thứ Hai.</a:t>
            </a:r>
          </a:p>
        </p:txBody>
      </p:sp>
      <p:sp>
        <p:nvSpPr>
          <p:cNvPr id="16" name="Rounded Rectangle 15"/>
          <p:cNvSpPr/>
          <p:nvPr/>
        </p:nvSpPr>
        <p:spPr>
          <a:xfrm>
            <a:off x="548640"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685800"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Địa điểm</a:t>
            </a:r>
          </a:p>
        </p:txBody>
      </p:sp>
      <p:sp>
        <p:nvSpPr>
          <p:cNvPr id="18" name="Rounded Rectangle 17"/>
          <p:cNvSpPr/>
          <p:nvPr/>
        </p:nvSpPr>
        <p:spPr>
          <a:xfrm>
            <a:off x="685800"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TP.HCM, khu trung tâm. Bên đề xuất gửi 3 địa điểm để nhãn hàng chọn.</a:t>
            </a:r>
          </a:p>
        </p:txBody>
      </p:sp>
      <p:sp>
        <p:nvSpPr>
          <p:cNvPr id="19" name="Rounded Rectangle 18"/>
          <p:cNvSpPr/>
          <p:nvPr/>
        </p:nvSpPr>
        <p:spPr>
          <a:xfrm>
            <a:off x="4279392"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4416552"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Ngân sách</a:t>
            </a:r>
          </a:p>
        </p:txBody>
      </p:sp>
      <p:sp>
        <p:nvSpPr>
          <p:cNvPr id="21" name="Rounded Rectangle 20"/>
          <p:cNvSpPr/>
          <p:nvPr/>
        </p:nvSpPr>
        <p:spPr>
          <a:xfrm>
            <a:off x="4416552"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Theo dải đã duyệt, đã gồm phí agency, chưa VAT. Phần sampling tính riêng.</a:t>
            </a:r>
          </a:p>
        </p:txBody>
      </p:sp>
      <p:sp>
        <p:nvSpPr>
          <p:cNvPr id="22" name="Rounded Rectangle 21"/>
          <p:cNvSpPr/>
          <p:nvPr/>
        </p:nvSpPr>
        <p:spPr>
          <a:xfrm>
            <a:off x="8010144"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8147304"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Phần việc thuê</a:t>
            </a:r>
          </a:p>
        </p:txBody>
      </p:sp>
      <p:sp>
        <p:nvSpPr>
          <p:cNvPr id="24" name="Rounded Rectangle 23"/>
          <p:cNvSpPr/>
          <p:nvPr/>
        </p:nvSpPr>
        <p:spPr>
          <a:xfrm>
            <a:off x="8147304"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9/11 phần việc của brief. Không gồm quà tặng khách mời và mời báo chí.</a:t>
            </a:r>
          </a:p>
        </p:txBody>
      </p:sp>
      <p:sp>
        <p:nvSpPr>
          <p:cNvPr id="25" name="Rounded Rectangle 24"/>
          <p:cNvSpPr/>
          <p:nvPr/>
        </p:nvSpPr>
        <p:spPr>
          <a:xfrm>
            <a:off x="548640" y="5349240"/>
            <a:ext cx="11091672" cy="8229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400" b="1" i="0">
                <a:solidFill>
                  <a:srgbClr val="2F5D50"/>
                </a:solidFill>
                <a:latin typeface="Arial"/>
              </a:rPr>
              <a:t>Cách đo: </a:t>
            </a:r>
            <a:r>
              <a:rPr sz="1400" b="0" i="0">
                <a:solidFill>
                  <a:srgbClr val="1F2A27"/>
                </a:solidFill>
                <a:latin typeface="Arial"/>
              </a:rPr>
              <a:t>số đơn đại lý đếm tại bàn đặt đơn; số bài báo đã đăng trong 1 tuần, bên đề xuất tổng hợp đường link; lượt dùng thử ở siêu thị đếm theo số cốc phát ghi trong phiếu mỗi ca.</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1 · HIỂU ĐẦU BÀI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Bối cảnh và insight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4</a:t>
            </a:r>
          </a:p>
        </p:txBody>
      </p:sp>
      <p:sp>
        <p:nvSpPr>
          <p:cNvPr id="7" name="TextBox 6"/>
          <p:cNvSpPr txBox="1"/>
          <p:nvPr/>
        </p:nvSpPr>
        <p:spPr>
          <a:xfrm>
            <a:off x="548640" y="1554480"/>
            <a:ext cx="5486400" cy="365760"/>
          </a:xfrm>
          <a:prstGeom prst="rect">
            <a:avLst/>
          </a:prstGeom>
          <a:noFill/>
        </p:spPr>
        <p:txBody>
          <a:bodyPr wrap="square" anchor="t" lIns="73152" rIns="73152"/>
          <a:lstStyle/>
          <a:p>
            <a:pPr algn="l">
              <a:spcAft>
                <a:spcPts val="400"/>
              </a:spcAft>
            </a:pPr>
            <a:r>
              <a:rPr sz="1500" b="1" i="0">
                <a:solidFill>
                  <a:srgbClr val="2F5D50"/>
                </a:solidFill>
                <a:latin typeface="Arial"/>
              </a:rPr>
              <a:t>Bối cảnh</a:t>
            </a:r>
          </a:p>
        </p:txBody>
      </p:sp>
      <p:sp>
        <p:nvSpPr>
          <p:cNvPr id="8" name="Rounded Rectangle 7"/>
          <p:cNvSpPr/>
          <p:nvPr/>
        </p:nvSpPr>
        <p:spPr>
          <a:xfrm>
            <a:off x="548640" y="1965960"/>
            <a:ext cx="5486400" cy="23774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1000"/>
              </a:spcAft>
            </a:pPr>
            <a:r>
              <a:rPr sz="1600" b="0" i="0">
                <a:solidFill>
                  <a:srgbClr val="1F2A27"/>
                </a:solidFill>
                <a:latin typeface="Arial"/>
              </a:rPr>
              <a:t>• Trà Lam Khê lên kệ siêu thị từ tháng 3/2027.</a:t>
            </a:r>
          </a:p>
          <a:p>
            <a:pPr algn="l">
              <a:spcAft>
                <a:spcPts val="1000"/>
              </a:spcAft>
            </a:pPr>
            <a:r>
              <a:rPr sz="1600" b="0" i="0">
                <a:solidFill>
                  <a:srgbClr val="1F2A27"/>
                </a:solidFill>
                <a:latin typeface="Arial"/>
              </a:rPr>
              <a:t>• Đại lý cần lý do để nhập hàng trước khi hàng về điểm bán.</a:t>
            </a:r>
          </a:p>
          <a:p>
            <a:pPr algn="l">
              <a:spcAft>
                <a:spcPts val="1000"/>
              </a:spcAft>
            </a:pPr>
            <a:r>
              <a:rPr sz="1600" b="0" i="0">
                <a:solidFill>
                  <a:srgbClr val="1F2A27"/>
                </a:solidFill>
                <a:latin typeface="Arial"/>
              </a:rPr>
              <a:t>• Báo chí cần một câu chuyện ngắn, dễ viết về loại trà ít ngọt.</a:t>
            </a:r>
          </a:p>
        </p:txBody>
      </p:sp>
      <p:sp>
        <p:nvSpPr>
          <p:cNvPr id="9" name="Rounded Rectangle 8"/>
          <p:cNvSpPr/>
          <p:nvPr/>
        </p:nvSpPr>
        <p:spPr>
          <a:xfrm>
            <a:off x="6400800" y="1554480"/>
            <a:ext cx="5239512" cy="2514600"/>
          </a:xfrm>
          <a:prstGeom prst="roundRect">
            <a:avLst>
              <a:gd name="adj" fmla="val 6000"/>
            </a:avLst>
          </a:prstGeom>
          <a:solidFill>
            <a:srgbClr val="FBEB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6583680" y="1645920"/>
            <a:ext cx="4846320" cy="365760"/>
          </a:xfrm>
          <a:prstGeom prst="rect">
            <a:avLst/>
          </a:prstGeom>
          <a:noFill/>
        </p:spPr>
        <p:txBody>
          <a:bodyPr wrap="square" anchor="t" lIns="73152" rIns="73152"/>
          <a:lstStyle/>
          <a:p>
            <a:pPr algn="l">
              <a:spcAft>
                <a:spcPts val="400"/>
              </a:spcAft>
            </a:pPr>
            <a:r>
              <a:rPr sz="1300" b="1" i="0">
                <a:solidFill>
                  <a:srgbClr val="8A5A12"/>
                </a:solidFill>
                <a:latin typeface="Arial"/>
              </a:rPr>
              <a:t>Insight (giả định, nhãn hàng xác nhận)</a:t>
            </a:r>
          </a:p>
        </p:txBody>
      </p:sp>
      <p:sp>
        <p:nvSpPr>
          <p:cNvPr id="11" name="Rounded Rectangle 10"/>
          <p:cNvSpPr/>
          <p:nvPr/>
        </p:nvSpPr>
        <p:spPr>
          <a:xfrm>
            <a:off x="6583680" y="2103120"/>
            <a:ext cx="4873752" cy="178308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2100" b="0" i="1">
                <a:solidFill>
                  <a:srgbClr val="2F5D50"/>
                </a:solidFill>
                <a:latin typeface="Arial"/>
              </a:rPr>
              <a:t>«Buổi sáng tôi cần tỉnh táo, nhưng ngại đồ uống quá ngọt.»</a:t>
            </a:r>
          </a:p>
        </p:txBody>
      </p:sp>
      <p:sp>
        <p:nvSpPr>
          <p:cNvPr id="12" name="TextBox 11"/>
          <p:cNvSpPr txBox="1"/>
          <p:nvPr/>
        </p:nvSpPr>
        <p:spPr>
          <a:xfrm>
            <a:off x="6400800" y="4251960"/>
            <a:ext cx="5212080" cy="365760"/>
          </a:xfrm>
          <a:prstGeom prst="rect">
            <a:avLst/>
          </a:prstGeom>
          <a:noFill/>
        </p:spPr>
        <p:txBody>
          <a:bodyPr wrap="square" anchor="t" lIns="73152" rIns="73152"/>
          <a:lstStyle/>
          <a:p>
            <a:pPr algn="l">
              <a:spcAft>
                <a:spcPts val="400"/>
              </a:spcAft>
            </a:pPr>
            <a:r>
              <a:rPr sz="1500" b="1" i="0">
                <a:solidFill>
                  <a:srgbClr val="2F5D50"/>
                </a:solidFill>
                <a:latin typeface="Arial"/>
              </a:rPr>
              <a:t>Vì vậy chương trình cần</a:t>
            </a:r>
          </a:p>
        </p:txBody>
      </p:sp>
      <p:sp>
        <p:nvSpPr>
          <p:cNvPr id="13" name="Rounded Rectangle 12"/>
          <p:cNvSpPr/>
          <p:nvPr/>
        </p:nvSpPr>
        <p:spPr>
          <a:xfrm>
            <a:off x="6400800" y="4663440"/>
            <a:ext cx="5239512" cy="14630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Cho khách nếm trà ngay từ lúc đến, kể câu chuyện ít đường thật ngắn, và để đại lý đặt đơn trước khi ra về.</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2 · Ý TƯỞNG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Ý tưởng chủ đạo</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5</a:t>
            </a:r>
          </a:p>
        </p:txBody>
      </p:sp>
      <p:sp>
        <p:nvSpPr>
          <p:cNvPr id="7" name="TextBox 6"/>
          <p:cNvSpPr txBox="1"/>
          <p:nvPr/>
        </p:nvSpPr>
        <p:spPr>
          <a:xfrm>
            <a:off x="548640" y="1664207"/>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Tên chủ đề</a:t>
            </a:r>
          </a:p>
        </p:txBody>
      </p:sp>
      <p:sp>
        <p:nvSpPr>
          <p:cNvPr id="8" name="Rounded Rectangle 7"/>
          <p:cNvSpPr/>
          <p:nvPr/>
        </p:nvSpPr>
        <p:spPr>
          <a:xfrm>
            <a:off x="2971800" y="155448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2600" b="1" i="0">
                <a:solidFill>
                  <a:srgbClr val="2F5D50"/>
                </a:solidFill>
                <a:latin typeface="Arial"/>
              </a:rPr>
              <a:t>«Một ngụm sớm mai»</a:t>
            </a:r>
          </a:p>
        </p:txBody>
      </p:sp>
      <p:sp>
        <p:nvSpPr>
          <p:cNvPr id="9" name="TextBox 8"/>
          <p:cNvSpPr txBox="1"/>
          <p:nvPr/>
        </p:nvSpPr>
        <p:spPr>
          <a:xfrm>
            <a:off x="548640" y="2441448"/>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Thông điệp chính</a:t>
            </a:r>
          </a:p>
        </p:txBody>
      </p:sp>
      <p:sp>
        <p:nvSpPr>
          <p:cNvPr id="10" name="Rounded Rectangle 9"/>
          <p:cNvSpPr/>
          <p:nvPr/>
        </p:nvSpPr>
        <p:spPr>
          <a:xfrm>
            <a:off x="2971800" y="233172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700" b="0" i="0">
                <a:solidFill>
                  <a:srgbClr val="1F2A27"/>
                </a:solidFill>
                <a:latin typeface="Arial"/>
              </a:rPr>
              <a:t>Tỉnh táo nhẹ nhàng, không cần nhiều đường (giữ từ brief).</a:t>
            </a:r>
          </a:p>
        </p:txBody>
      </p:sp>
      <p:sp>
        <p:nvSpPr>
          <p:cNvPr id="11" name="TextBox 10"/>
          <p:cNvSpPr txBox="1"/>
          <p:nvPr/>
        </p:nvSpPr>
        <p:spPr>
          <a:xfrm>
            <a:off x="548640" y="3218688"/>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Hình tượng xuyên suốt</a:t>
            </a:r>
          </a:p>
        </p:txBody>
      </p:sp>
      <p:sp>
        <p:nvSpPr>
          <p:cNvPr id="12" name="Rounded Rectangle 11"/>
          <p:cNvSpPr/>
          <p:nvPr/>
        </p:nvSpPr>
        <p:spPr>
          <a:xfrm>
            <a:off x="2971800" y="310896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700" b="0" i="0">
                <a:solidFill>
                  <a:srgbClr val="1F2A27"/>
                </a:solidFill>
                <a:latin typeface="Arial"/>
              </a:rPr>
              <a:t>Lá trà và hơi sương buổi sớm, lặp lại ở mọi điểm khách chạm vào.</a:t>
            </a:r>
          </a:p>
        </p:txBody>
      </p:sp>
      <p:sp>
        <p:nvSpPr>
          <p:cNvPr id="13" name="TextBox 12"/>
          <p:cNvSpPr txBox="1"/>
          <p:nvPr/>
        </p:nvSpPr>
        <p:spPr>
          <a:xfrm>
            <a:off x="548640" y="3931920"/>
            <a:ext cx="5486400" cy="365760"/>
          </a:xfrm>
          <a:prstGeom prst="rect">
            <a:avLst/>
          </a:prstGeom>
          <a:noFill/>
        </p:spPr>
        <p:txBody>
          <a:bodyPr wrap="square" anchor="t" lIns="73152" rIns="73152"/>
          <a:lstStyle/>
          <a:p>
            <a:pPr algn="l">
              <a:spcAft>
                <a:spcPts val="400"/>
              </a:spcAft>
            </a:pPr>
            <a:r>
              <a:rPr sz="1500" b="1" i="0">
                <a:solidFill>
                  <a:srgbClr val="2F5D50"/>
                </a:solidFill>
                <a:latin typeface="Arial"/>
              </a:rPr>
              <a:t>3 điểm chạm</a:t>
            </a:r>
          </a:p>
        </p:txBody>
      </p:sp>
      <p:sp>
        <p:nvSpPr>
          <p:cNvPr id="14" name="Rounded Rectangle 13"/>
          <p:cNvSpPr/>
          <p:nvPr/>
        </p:nvSpPr>
        <p:spPr>
          <a:xfrm>
            <a:off x="548640"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600" b="1" i="0">
                <a:solidFill>
                  <a:srgbClr val="2F5D50"/>
                </a:solidFill>
                <a:latin typeface="Arial"/>
              </a:rPr>
              <a:t>1. Khu check-in</a:t>
            </a:r>
          </a:p>
          <a:p>
            <a:pPr algn="l">
              <a:spcAft>
                <a:spcPts val="400"/>
              </a:spcAft>
            </a:pPr>
            <a:r>
              <a:rPr sz="1400" b="0" i="0">
                <a:solidFill>
                  <a:srgbClr val="1F2A27"/>
                </a:solidFill>
                <a:latin typeface="Arial"/>
              </a:rPr>
              <a:t>Vách lá trà phun sương nhẹ; khách chụp ảnh cùng chai trà ướp lạnh.</a:t>
            </a:r>
          </a:p>
        </p:txBody>
      </p:sp>
      <p:sp>
        <p:nvSpPr>
          <p:cNvPr id="15" name="Rounded Rectangle 14"/>
          <p:cNvSpPr/>
          <p:nvPr/>
        </p:nvSpPr>
        <p:spPr>
          <a:xfrm>
            <a:off x="4279392"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600" b="1" i="0">
                <a:solidFill>
                  <a:srgbClr val="2F5D50"/>
                </a:solidFill>
                <a:latin typeface="Arial"/>
              </a:rPr>
              <a:t>2. Nghi thức mở nắp</a:t>
            </a:r>
          </a:p>
          <a:p>
            <a:pPr algn="l">
              <a:spcAft>
                <a:spcPts val="400"/>
              </a:spcAft>
            </a:pPr>
            <a:r>
              <a:rPr sz="1400" b="0" i="0">
                <a:solidFill>
                  <a:srgbClr val="1F2A27"/>
                </a:solidFill>
                <a:latin typeface="Arial"/>
              </a:rPr>
              <a:t>Màn LED chuyển từ sương sớm sang nắng; 150 khách cùng mở nắp và uống ngụm đầu.</a:t>
            </a:r>
          </a:p>
        </p:txBody>
      </p:sp>
      <p:sp>
        <p:nvSpPr>
          <p:cNvPr id="16" name="Rounded Rectangle 15"/>
          <p:cNvSpPr/>
          <p:nvPr/>
        </p:nvSpPr>
        <p:spPr>
          <a:xfrm>
            <a:off x="8010144"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600" b="1" i="0">
                <a:solidFill>
                  <a:srgbClr val="2F5D50"/>
                </a:solidFill>
                <a:latin typeface="Arial"/>
              </a:rPr>
              <a:t>3. Khu dùng thử</a:t>
            </a:r>
          </a:p>
          <a:p>
            <a:pPr algn="l">
              <a:spcAft>
                <a:spcPts val="400"/>
              </a:spcAft>
            </a:pPr>
            <a:r>
              <a:rPr sz="1400" b="0" i="0">
                <a:solidFill>
                  <a:srgbClr val="1F2A27"/>
                </a:solidFill>
                <a:latin typeface="Arial"/>
              </a:rPr>
              <a:t>Chậu đá phủ lá trà; hình ảnh này đi tiếp ra quầy sampling ở siêu thị.</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2 · Ý TƯỞNG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Key visual, mood &amp; tone</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6</a:t>
            </a:r>
          </a:p>
        </p:txBody>
      </p:sp>
      <p:sp>
        <p:nvSpPr>
          <p:cNvPr id="7" name="Rectangle 6"/>
          <p:cNvSpPr/>
          <p:nvPr/>
        </p:nvSpPr>
        <p:spPr>
          <a:xfrm>
            <a:off x="548640" y="1554480"/>
            <a:ext cx="5943600" cy="4572000"/>
          </a:xfrm>
          <a:prstGeom prst="rect">
            <a:avLst/>
          </a:prstGeom>
          <a:solidFill>
            <a:srgbClr val="EAF1EE"/>
          </a:solidFill>
          <a:ln w="19050">
            <a:solidFill>
              <a:srgbClr val="A9C5B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400" b="0" i="1">
                <a:solidFill>
                  <a:srgbClr val="5F6B66"/>
                </a:solidFill>
                <a:latin typeface="Arial"/>
              </a:rPr>
              <a:t>Chèn key visual hoặc moodboard</a:t>
            </a:r>
          </a:p>
        </p:txBody>
      </p:sp>
      <p:sp>
        <p:nvSpPr>
          <p:cNvPr id="8" name="TextBox 7"/>
          <p:cNvSpPr txBox="1"/>
          <p:nvPr/>
        </p:nvSpPr>
        <p:spPr>
          <a:xfrm>
            <a:off x="6812280" y="1554480"/>
            <a:ext cx="4572000" cy="365760"/>
          </a:xfrm>
          <a:prstGeom prst="rect">
            <a:avLst/>
          </a:prstGeom>
          <a:noFill/>
        </p:spPr>
        <p:txBody>
          <a:bodyPr wrap="square" anchor="t" lIns="73152" rIns="73152"/>
          <a:lstStyle/>
          <a:p>
            <a:pPr algn="l">
              <a:spcAft>
                <a:spcPts val="400"/>
              </a:spcAft>
            </a:pPr>
            <a:r>
              <a:rPr sz="1500" b="1" i="0">
                <a:solidFill>
                  <a:srgbClr val="2F5D50"/>
                </a:solidFill>
                <a:latin typeface="Arial"/>
              </a:rPr>
              <a:t>Bảng màu</a:t>
            </a:r>
          </a:p>
        </p:txBody>
      </p:sp>
      <p:sp>
        <p:nvSpPr>
          <p:cNvPr id="9" name="Rectangle 8"/>
          <p:cNvSpPr/>
          <p:nvPr/>
        </p:nvSpPr>
        <p:spPr>
          <a:xfrm>
            <a:off x="6812280" y="1965960"/>
            <a:ext cx="1078992" cy="777240"/>
          </a:xfrm>
          <a:prstGeom prst="rect">
            <a:avLst/>
          </a:prstGeom>
          <a:solidFill>
            <a:srgbClr val="2F5D50"/>
          </a:solidFill>
          <a:ln w="15875">
            <a:solidFill>
              <a:srgbClr val="D5DD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6766560" y="2788920"/>
            <a:ext cx="1188720" cy="457200"/>
          </a:xfrm>
          <a:prstGeom prst="rect">
            <a:avLst/>
          </a:prstGeom>
          <a:noFill/>
        </p:spPr>
        <p:txBody>
          <a:bodyPr wrap="square" anchor="t" lIns="73152" rIns="73152"/>
          <a:lstStyle/>
          <a:p>
            <a:pPr algn="ctr">
              <a:spcAft>
                <a:spcPts val="400"/>
              </a:spcAft>
            </a:pPr>
            <a:r>
              <a:rPr sz="1100" b="0" i="0">
                <a:solidFill>
                  <a:srgbClr val="5F6B66"/>
                </a:solidFill>
                <a:latin typeface="Arial"/>
              </a:rPr>
              <a:t>Xanh lá trà</a:t>
            </a:r>
          </a:p>
        </p:txBody>
      </p:sp>
      <p:sp>
        <p:nvSpPr>
          <p:cNvPr id="11" name="Rectangle 10"/>
          <p:cNvSpPr/>
          <p:nvPr/>
        </p:nvSpPr>
        <p:spPr>
          <a:xfrm>
            <a:off x="8028432" y="1965960"/>
            <a:ext cx="1078992" cy="777240"/>
          </a:xfrm>
          <a:prstGeom prst="rect">
            <a:avLst/>
          </a:prstGeom>
          <a:solidFill>
            <a:srgbClr val="F7F5EF"/>
          </a:solidFill>
          <a:ln w="15875">
            <a:solidFill>
              <a:srgbClr val="D5DD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7982712" y="2788920"/>
            <a:ext cx="1188720" cy="457200"/>
          </a:xfrm>
          <a:prstGeom prst="rect">
            <a:avLst/>
          </a:prstGeom>
          <a:noFill/>
        </p:spPr>
        <p:txBody>
          <a:bodyPr wrap="square" anchor="t" lIns="73152" rIns="73152"/>
          <a:lstStyle/>
          <a:p>
            <a:pPr algn="ctr">
              <a:spcAft>
                <a:spcPts val="400"/>
              </a:spcAft>
            </a:pPr>
            <a:r>
              <a:rPr sz="1100" b="0" i="0">
                <a:solidFill>
                  <a:srgbClr val="5F6B66"/>
                </a:solidFill>
                <a:latin typeface="Arial"/>
              </a:rPr>
              <a:t>Kem sương</a:t>
            </a:r>
          </a:p>
        </p:txBody>
      </p:sp>
      <p:sp>
        <p:nvSpPr>
          <p:cNvPr id="13" name="Rectangle 12"/>
          <p:cNvSpPr/>
          <p:nvPr/>
        </p:nvSpPr>
        <p:spPr>
          <a:xfrm>
            <a:off x="9244584" y="1965960"/>
            <a:ext cx="1078992" cy="777240"/>
          </a:xfrm>
          <a:prstGeom prst="rect">
            <a:avLst/>
          </a:prstGeom>
          <a:solidFill>
            <a:srgbClr val="D99A3D"/>
          </a:solidFill>
          <a:ln w="15875">
            <a:solidFill>
              <a:srgbClr val="D5DD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9198863" y="2788920"/>
            <a:ext cx="1188720" cy="457200"/>
          </a:xfrm>
          <a:prstGeom prst="rect">
            <a:avLst/>
          </a:prstGeom>
          <a:noFill/>
        </p:spPr>
        <p:txBody>
          <a:bodyPr wrap="square" anchor="t" lIns="73152" rIns="73152"/>
          <a:lstStyle/>
          <a:p>
            <a:pPr algn="ctr">
              <a:spcAft>
                <a:spcPts val="400"/>
              </a:spcAft>
            </a:pPr>
            <a:r>
              <a:rPr sz="1100" b="0" i="0">
                <a:solidFill>
                  <a:srgbClr val="5F6B66"/>
                </a:solidFill>
                <a:latin typeface="Arial"/>
              </a:rPr>
              <a:t>Vàng nắng sớm</a:t>
            </a:r>
          </a:p>
        </p:txBody>
      </p:sp>
      <p:sp>
        <p:nvSpPr>
          <p:cNvPr id="15" name="Rectangle 14"/>
          <p:cNvSpPr/>
          <p:nvPr/>
        </p:nvSpPr>
        <p:spPr>
          <a:xfrm>
            <a:off x="10460736" y="1965960"/>
            <a:ext cx="1078992" cy="777240"/>
          </a:xfrm>
          <a:prstGeom prst="rect">
            <a:avLst/>
          </a:prstGeom>
          <a:solidFill>
            <a:srgbClr val="A9C5BA"/>
          </a:solidFill>
          <a:ln w="15875">
            <a:solidFill>
              <a:srgbClr val="D5DD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TextBox 15"/>
          <p:cNvSpPr txBox="1"/>
          <p:nvPr/>
        </p:nvSpPr>
        <p:spPr>
          <a:xfrm>
            <a:off x="10415016" y="2788920"/>
            <a:ext cx="1188720" cy="457200"/>
          </a:xfrm>
          <a:prstGeom prst="rect">
            <a:avLst/>
          </a:prstGeom>
          <a:noFill/>
        </p:spPr>
        <p:txBody>
          <a:bodyPr wrap="square" anchor="t" lIns="73152" rIns="73152"/>
          <a:lstStyle/>
          <a:p>
            <a:pPr algn="ctr">
              <a:spcAft>
                <a:spcPts val="400"/>
              </a:spcAft>
            </a:pPr>
            <a:r>
              <a:rPr sz="1100" b="0" i="0">
                <a:solidFill>
                  <a:srgbClr val="5F6B66"/>
                </a:solidFill>
                <a:latin typeface="Arial"/>
              </a:rPr>
              <a:t>Xanh sương</a:t>
            </a:r>
          </a:p>
        </p:txBody>
      </p:sp>
      <p:sp>
        <p:nvSpPr>
          <p:cNvPr id="17" name="TextBox 16"/>
          <p:cNvSpPr txBox="1"/>
          <p:nvPr/>
        </p:nvSpPr>
        <p:spPr>
          <a:xfrm>
            <a:off x="6812280" y="3291840"/>
            <a:ext cx="4572000" cy="365760"/>
          </a:xfrm>
          <a:prstGeom prst="rect">
            <a:avLst/>
          </a:prstGeom>
          <a:noFill/>
        </p:spPr>
        <p:txBody>
          <a:bodyPr wrap="square" anchor="t" lIns="73152" rIns="73152"/>
          <a:lstStyle/>
          <a:p>
            <a:pPr algn="l">
              <a:spcAft>
                <a:spcPts val="400"/>
              </a:spcAft>
            </a:pPr>
            <a:r>
              <a:rPr sz="1500" b="1" i="0">
                <a:solidFill>
                  <a:srgbClr val="2F5D50"/>
                </a:solidFill>
                <a:latin typeface="Arial"/>
              </a:rPr>
              <a:t>Mood &amp; tone</a:t>
            </a:r>
          </a:p>
        </p:txBody>
      </p:sp>
      <p:sp>
        <p:nvSpPr>
          <p:cNvPr id="18" name="Rounded Rectangle 17"/>
          <p:cNvSpPr/>
          <p:nvPr/>
        </p:nvSpPr>
        <p:spPr>
          <a:xfrm>
            <a:off x="6812280" y="3703320"/>
            <a:ext cx="4828032" cy="109728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0">
                <a:solidFill>
                  <a:srgbClr val="1F2A27"/>
                </a:solidFill>
                <a:latin typeface="Arial"/>
              </a:rPr>
              <a:t>Sáng, sạch, nhiều cây xanh (theo brief). Chữ không chân, nét tròn, dễ đọc trên màn LED.</a:t>
            </a:r>
          </a:p>
        </p:txBody>
      </p:sp>
      <p:sp>
        <p:nvSpPr>
          <p:cNvPr id="19" name="Rounded Rectangle 18"/>
          <p:cNvSpPr/>
          <p:nvPr/>
        </p:nvSpPr>
        <p:spPr>
          <a:xfrm>
            <a:off x="6812280" y="4937760"/>
            <a:ext cx="4828032" cy="1188720"/>
          </a:xfrm>
          <a:prstGeom prst="roundRect">
            <a:avLst>
              <a:gd name="adj" fmla="val 6000"/>
            </a:avLst>
          </a:prstGeom>
          <a:solidFill>
            <a:srgbClr val="FBEBD2"/>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300" b="1" i="0">
                <a:solidFill>
                  <a:srgbClr val="8A5A12"/>
                </a:solidFill>
                <a:latin typeface="Arial"/>
              </a:rPr>
              <a:t>Cần nhãn hàng cho biết</a:t>
            </a:r>
          </a:p>
          <a:p>
            <a:pPr algn="l">
              <a:spcAft>
                <a:spcPts val="400"/>
              </a:spcAft>
            </a:pPr>
            <a:r>
              <a:rPr sz="1300" b="0" i="0">
                <a:solidFill>
                  <a:srgbClr val="1F2A27"/>
                </a:solidFill>
                <a:latin typeface="Arial"/>
              </a:rPr>
              <a:t>Màu, chữ, hình ảnh cần tránh: brief chưa ghi, nhờ bổ sung trước khi duyệt key visual.</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2 · Ý TƯỞNG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Hành trình khách</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7</a:t>
            </a:r>
          </a:p>
        </p:txBody>
      </p:sp>
      <p:sp>
        <p:nvSpPr>
          <p:cNvPr id="7" name="Pentagon 6"/>
          <p:cNvSpPr/>
          <p:nvPr/>
        </p:nvSpPr>
        <p:spPr>
          <a:xfrm>
            <a:off x="548640" y="1828800"/>
            <a:ext cx="2212848" cy="960120"/>
          </a:xfrm>
          <a:prstGeom prst="homePlate">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1. Nhận thư mời</a:t>
            </a:r>
          </a:p>
        </p:txBody>
      </p:sp>
      <p:sp>
        <p:nvSpPr>
          <p:cNvPr id="8" name="Rounded Rectangle 7"/>
          <p:cNvSpPr/>
          <p:nvPr/>
        </p:nvSpPr>
        <p:spPr>
          <a:xfrm>
            <a:off x="594360"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0">
                <a:solidFill>
                  <a:srgbClr val="1F2A27"/>
                </a:solidFill>
                <a:latin typeface="Arial"/>
              </a:rPr>
              <a:t>Thư mời ghi giờ đón 8:30 và lời hẹn «một ngụm sớm mai». Báo chí nhận lịch phỏng vấn riêng.</a:t>
            </a:r>
          </a:p>
        </p:txBody>
      </p:sp>
      <p:sp>
        <p:nvSpPr>
          <p:cNvPr id="9" name="Chevron 8"/>
          <p:cNvSpPr/>
          <p:nvPr/>
        </p:nvSpPr>
        <p:spPr>
          <a:xfrm>
            <a:off x="2779776" y="1828800"/>
            <a:ext cx="2212848" cy="960120"/>
          </a:xfrm>
          <a:prstGeom prst="chevron">
            <a:avLst/>
          </a:prstGeom>
          <a:solidFill>
            <a:srgbClr val="4E7D6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2. Check-in</a:t>
            </a:r>
          </a:p>
        </p:txBody>
      </p:sp>
      <p:sp>
        <p:nvSpPr>
          <p:cNvPr id="10" name="Rounded Rectangle 9"/>
          <p:cNvSpPr/>
          <p:nvPr/>
        </p:nvSpPr>
        <p:spPr>
          <a:xfrm>
            <a:off x="2825496"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0">
                <a:solidFill>
                  <a:srgbClr val="1F2A27"/>
                </a:solidFill>
                <a:latin typeface="Arial"/>
              </a:rPr>
              <a:t>Vách lá trà phun sương; PG mời ly trà lạnh đầu tiên, khách chụp ảnh check-in.</a:t>
            </a:r>
          </a:p>
        </p:txBody>
      </p:sp>
      <p:sp>
        <p:nvSpPr>
          <p:cNvPr id="11" name="Chevron 10"/>
          <p:cNvSpPr/>
          <p:nvPr/>
        </p:nvSpPr>
        <p:spPr>
          <a:xfrm>
            <a:off x="5010912" y="1828800"/>
            <a:ext cx="2212848" cy="960120"/>
          </a:xfrm>
          <a:prstGeom prst="chevron">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3. Xem lễ, mở nắp</a:t>
            </a:r>
          </a:p>
        </p:txBody>
      </p:sp>
      <p:sp>
        <p:nvSpPr>
          <p:cNvPr id="12" name="Rounded Rectangle 11"/>
          <p:cNvSpPr/>
          <p:nvPr/>
        </p:nvSpPr>
        <p:spPr>
          <a:xfrm>
            <a:off x="5056631"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0">
                <a:solidFill>
                  <a:srgbClr val="1F2A27"/>
                </a:solidFill>
                <a:latin typeface="Arial"/>
              </a:rPr>
              <a:t>Tổng giám đốc phát biểu, giới thiệu sản phẩm, rồi cả hội trường cùng mở nắp chai.</a:t>
            </a:r>
          </a:p>
        </p:txBody>
      </p:sp>
      <p:sp>
        <p:nvSpPr>
          <p:cNvPr id="13" name="Chevron 12"/>
          <p:cNvSpPr/>
          <p:nvPr/>
        </p:nvSpPr>
        <p:spPr>
          <a:xfrm>
            <a:off x="7242048" y="1828800"/>
            <a:ext cx="2212848" cy="960120"/>
          </a:xfrm>
          <a:prstGeom prst="chevron">
            <a:avLst/>
          </a:prstGeom>
          <a:solidFill>
            <a:srgbClr val="4E7D6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4. Dùng thử, đặt đơn</a:t>
            </a:r>
          </a:p>
        </p:txBody>
      </p:sp>
      <p:sp>
        <p:nvSpPr>
          <p:cNvPr id="14" name="Rounded Rectangle 13"/>
          <p:cNvSpPr/>
          <p:nvPr/>
        </p:nvSpPr>
        <p:spPr>
          <a:xfrm>
            <a:off x="7287768"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0">
                <a:solidFill>
                  <a:srgbClr val="1F2A27"/>
                </a:solidFill>
                <a:latin typeface="Arial"/>
              </a:rPr>
              <a:t>Đại lý nghe chính sách và đặt đơn tại bàn riêng; báo chí phỏng vấn ở khu riêng.</a:t>
            </a:r>
          </a:p>
        </p:txBody>
      </p:sp>
      <p:sp>
        <p:nvSpPr>
          <p:cNvPr id="15" name="Chevron 14"/>
          <p:cNvSpPr/>
          <p:nvPr/>
        </p:nvSpPr>
        <p:spPr>
          <a:xfrm>
            <a:off x="9473184" y="1828800"/>
            <a:ext cx="2212848" cy="960120"/>
          </a:xfrm>
          <a:prstGeom prst="chevron">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5. Tiệc trưa</a:t>
            </a:r>
          </a:p>
        </p:txBody>
      </p:sp>
      <p:sp>
        <p:nvSpPr>
          <p:cNvPr id="16" name="Rounded Rectangle 15"/>
          <p:cNvSpPr/>
          <p:nvPr/>
        </p:nvSpPr>
        <p:spPr>
          <a:xfrm>
            <a:off x="9518904"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0">
                <a:solidFill>
                  <a:srgbClr val="1F2A27"/>
                </a:solidFill>
                <a:latin typeface="Arial"/>
              </a:rPr>
              <a:t>Tiệc trưa, giao lưu; khách ra về với lịch dùng thử tại siêu thị gần nhà.</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Chương trình</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8</a:t>
            </a:r>
          </a:p>
        </p:txBody>
      </p:sp>
      <p:graphicFrame>
        <p:nvGraphicFramePr>
          <p:cNvPr id="7" name="Table 6"/>
          <p:cNvGraphicFramePr>
            <a:graphicFrameLocks noGrp="1"/>
          </p:cNvGraphicFramePr>
          <p:nvPr/>
        </p:nvGraphicFramePr>
        <p:xfrm>
          <a:off x="548640" y="1554480"/>
          <a:ext cx="11064240" cy="3291840"/>
        </p:xfrm>
        <a:graphic>
          <a:graphicData uri="http://schemas.openxmlformats.org/drawingml/2006/table">
            <a:tbl>
              <a:tblPr firstRow="1" bandRow="1">
                <a:tableStyleId>{5C22544A-7EE6-4342-B048-85BDC9FD1C3A}</a:tableStyleId>
              </a:tblPr>
              <a:tblGrid>
                <a:gridCol w="1600200"/>
                <a:gridCol w="5669280"/>
                <a:gridCol w="3794760"/>
              </a:tblGrid>
              <a:tr h="329184">
                <a:tc>
                  <a:txBody>
                    <a:bodyPr wrap="square" anchor="t" lIns="73152" rIns="73152"/>
                    <a:lstStyle/>
                    <a:p>
                      <a:pPr algn="l">
                        <a:spcAft>
                          <a:spcPts val="0"/>
                        </a:spcAft>
                      </a:pPr>
                      <a:r>
                        <a:rPr sz="1300" b="1" i="0">
                          <a:solidFill>
                            <a:srgbClr val="FFFFFF"/>
                          </a:solidFill>
                          <a:latin typeface="Arial"/>
                        </a:rPr>
                        <a:t>Giờ</a:t>
                      </a:r>
                    </a:p>
                  </a:txBody>
                  <a:tcPr marL="73152" marR="73152" marT="36576" marB="36576" anchor="ctr">
                    <a:solidFill>
                      <a:srgbClr val="2F5D50"/>
                    </a:solidFill>
                  </a:tcPr>
                </a:tc>
                <a:tc>
                  <a:txBody>
                    <a:bodyPr wrap="square" anchor="t" lIns="73152" rIns="73152"/>
                    <a:lstStyle/>
                    <a:p>
                      <a:pPr algn="l">
                        <a:spcAft>
                          <a:spcPts val="0"/>
                        </a:spcAft>
                      </a:pPr>
                      <a:r>
                        <a:rPr sz="1300" b="1" i="0">
                          <a:solidFill>
                            <a:srgbClr val="FFFFFF"/>
                          </a:solidFill>
                          <a:latin typeface="Arial"/>
                        </a:rPr>
                        <a:t>Nội dung</a:t>
                      </a:r>
                    </a:p>
                  </a:txBody>
                  <a:tcPr marL="73152" marR="73152" marT="36576" marB="36576" anchor="ctr">
                    <a:solidFill>
                      <a:srgbClr val="2F5D50"/>
                    </a:solidFill>
                  </a:tcPr>
                </a:tc>
                <a:tc>
                  <a:txBody>
                    <a:bodyPr wrap="square" anchor="t" lIns="73152" rIns="73152"/>
                    <a:lstStyle/>
                    <a:p>
                      <a:pPr algn="l">
                        <a:spcAft>
                          <a:spcPts val="0"/>
                        </a:spcAft>
                      </a:pPr>
                      <a:r>
                        <a:rPr sz="1300" b="1" i="0">
                          <a:solidFill>
                            <a:srgbClr val="FFFFFF"/>
                          </a:solidFill>
                          <a:latin typeface="Arial"/>
                        </a:rPr>
                        <a:t>Ghi chú</a:t>
                      </a:r>
                    </a:p>
                  </a:txBody>
                  <a:tcPr marL="73152" marR="73152" marT="36576" marB="36576" anchor="ctr">
                    <a:solidFill>
                      <a:srgbClr val="2F5D50"/>
                    </a:solidFill>
                  </a:tcPr>
                </a:tc>
              </a:tr>
              <a:tr h="329184">
                <a:tc>
                  <a:txBody>
                    <a:bodyPr wrap="square" anchor="t" lIns="73152" rIns="73152"/>
                    <a:lstStyle/>
                    <a:p>
                      <a:pPr algn="l">
                        <a:spcAft>
                          <a:spcPts val="0"/>
                        </a:spcAft>
                      </a:pPr>
                      <a:r>
                        <a:rPr sz="1300" b="0" i="0">
                          <a:solidFill>
                            <a:srgbClr val="1F2A27"/>
                          </a:solidFill>
                          <a:latin typeface="Arial"/>
                        </a:rPr>
                        <a:t>08:30-09:15</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Đón khách, check-in vách lá trà, ly trà lạnh chào buổi sáng</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PG dẫn đại lý, báo chí theo hai lối</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09:15-09:25</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Tiết mục mở màn «Sương sớm»</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Phương án B: tiết mục duy nhất</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09:25-09:40</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Tổng giám đốc phát biểu mở màn</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Theo brief</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09:40-10:00</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Giới thiệu sản phẩm: trà ít ngọt cho buổi sáng</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Nội dung do nhãn hàng duyệt</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10:00-10:10</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Nghi thức mở nắp cùng 150 khách</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Màn LED chuyển từ sương sang nắng</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10:10-10:40</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Chính sách đại lý, đặt đơn đầu tiên tại bàn riêng</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Mục tiêu kinh doanh của brief</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10:40-11:30</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Khu dùng thử; báo chí phỏng vấn ở khu riêng</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Khu riêng theo brief</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11:30-11:40</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Tiết mục thứ hai</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Chỉ có ở phương án A</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11:40-13:30</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Tiệc trưa, giao lưu</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Kết thúc 13:30 theo brief</a:t>
                      </a:r>
                    </a:p>
                  </a:txBody>
                  <a:tcPr marL="73152" marR="73152" marT="36576" marB="36576" anchor="ctr">
                    <a:solidFill>
                      <a:srgbClr val="FFFFFF"/>
                    </a:solidFill>
                  </a:tcPr>
                </a:tc>
              </a:tr>
            </a:tbl>
          </a:graphicData>
        </a:graphic>
      </p:graphicFrame>
      <p:sp>
        <p:nvSpPr>
          <p:cNvPr id="8" name="Rectangle 7"/>
          <p:cNvSpPr/>
          <p:nvPr/>
        </p:nvSpPr>
        <p:spPr>
          <a:xfrm>
            <a:off x="512063" y="1517904"/>
            <a:ext cx="11137392" cy="3364991"/>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Phối cảnh và layout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9</a:t>
            </a:r>
          </a:p>
        </p:txBody>
      </p:sp>
      <p:sp>
        <p:nvSpPr>
          <p:cNvPr id="7" name="Rectangle 6"/>
          <p:cNvSpPr/>
          <p:nvPr/>
        </p:nvSpPr>
        <p:spPr>
          <a:xfrm>
            <a:off x="548640" y="1554480"/>
            <a:ext cx="6035040" cy="4572000"/>
          </a:xfrm>
          <a:prstGeom prst="rect">
            <a:avLst/>
          </a:prstGeom>
          <a:solidFill>
            <a:srgbClr val="EAF1EE"/>
          </a:solidFill>
          <a:ln w="19050">
            <a:solidFill>
              <a:srgbClr val="A9C5B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400" b="0" i="1">
                <a:solidFill>
                  <a:srgbClr val="5F6B66"/>
                </a:solidFill>
                <a:latin typeface="Arial"/>
              </a:rPr>
              <a:t>Chèn phối cảnh 3D hoặc sơ đồ mặt bằng,
đánh số các khu như danh sách bên phải</a:t>
            </a:r>
          </a:p>
        </p:txBody>
      </p:sp>
      <p:sp>
        <p:nvSpPr>
          <p:cNvPr id="8" name="TextBox 7"/>
          <p:cNvSpPr txBox="1"/>
          <p:nvPr/>
        </p:nvSpPr>
        <p:spPr>
          <a:xfrm>
            <a:off x="6858000" y="1508760"/>
            <a:ext cx="4572000" cy="365760"/>
          </a:xfrm>
          <a:prstGeom prst="rect">
            <a:avLst/>
          </a:prstGeom>
          <a:noFill/>
        </p:spPr>
        <p:txBody>
          <a:bodyPr wrap="square" anchor="t" lIns="73152" rIns="73152"/>
          <a:lstStyle/>
          <a:p>
            <a:pPr algn="l">
              <a:spcAft>
                <a:spcPts val="400"/>
              </a:spcAft>
            </a:pPr>
            <a:r>
              <a:rPr sz="1500" b="1" i="0">
                <a:solidFill>
                  <a:srgbClr val="2F5D50"/>
                </a:solidFill>
                <a:latin typeface="Arial"/>
              </a:rPr>
              <a:t>Các khu</a:t>
            </a:r>
          </a:p>
        </p:txBody>
      </p:sp>
      <p:sp>
        <p:nvSpPr>
          <p:cNvPr id="9" name="Rounded Rectangle 8"/>
          <p:cNvSpPr/>
          <p:nvPr/>
        </p:nvSpPr>
        <p:spPr>
          <a:xfrm>
            <a:off x="6858000" y="1874519"/>
            <a:ext cx="2331720" cy="16916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800"/>
              </a:spcAft>
            </a:pPr>
            <a:r>
              <a:rPr sz="1300" b="0" i="0">
                <a:solidFill>
                  <a:srgbClr val="1F2A27"/>
                </a:solidFill>
                <a:latin typeface="Arial"/>
              </a:rPr>
              <a:t>1. Check-in, vách lá trà</a:t>
            </a:r>
          </a:p>
          <a:p>
            <a:pPr algn="l">
              <a:spcAft>
                <a:spcPts val="800"/>
              </a:spcAft>
            </a:pPr>
            <a:r>
              <a:rPr sz="1300" b="0" i="0">
                <a:solidFill>
                  <a:srgbClr val="1F2A27"/>
                </a:solidFill>
                <a:latin typeface="Arial"/>
              </a:rPr>
              <a:t>2. Sân khấu, màn LED</a:t>
            </a:r>
          </a:p>
          <a:p>
            <a:pPr algn="l">
              <a:spcAft>
                <a:spcPts val="800"/>
              </a:spcAft>
            </a:pPr>
            <a:r>
              <a:rPr sz="1300" b="0" i="0">
                <a:solidFill>
                  <a:srgbClr val="1F2A27"/>
                </a:solidFill>
                <a:latin typeface="Arial"/>
              </a:rPr>
              <a:t>3. Khu dùng thử</a:t>
            </a:r>
          </a:p>
        </p:txBody>
      </p:sp>
      <p:sp>
        <p:nvSpPr>
          <p:cNvPr id="10" name="Rounded Rectangle 9"/>
          <p:cNvSpPr/>
          <p:nvPr/>
        </p:nvSpPr>
        <p:spPr>
          <a:xfrm>
            <a:off x="9308592" y="1874519"/>
            <a:ext cx="2331720" cy="16916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800"/>
              </a:spcAft>
            </a:pPr>
            <a:r>
              <a:rPr sz="1300" b="0" i="0">
                <a:solidFill>
                  <a:srgbClr val="1F2A27"/>
                </a:solidFill>
                <a:latin typeface="Arial"/>
              </a:rPr>
              <a:t>4. Khu phỏng vấn báo chí</a:t>
            </a:r>
          </a:p>
          <a:p>
            <a:pPr algn="l">
              <a:spcAft>
                <a:spcPts val="800"/>
              </a:spcAft>
            </a:pPr>
            <a:r>
              <a:rPr sz="1300" b="0" i="0">
                <a:solidFill>
                  <a:srgbClr val="1F2A27"/>
                </a:solidFill>
                <a:latin typeface="Arial"/>
              </a:rPr>
              <a:t>5. Bàn đặt đơn của đại lý</a:t>
            </a:r>
          </a:p>
          <a:p>
            <a:pPr algn="l">
              <a:spcAft>
                <a:spcPts val="800"/>
              </a:spcAft>
            </a:pPr>
            <a:r>
              <a:rPr sz="1300" b="0" i="0">
                <a:solidFill>
                  <a:srgbClr val="1F2A27"/>
                </a:solidFill>
                <a:latin typeface="Arial"/>
              </a:rPr>
              <a:t>6. Khu tiệc trưa</a:t>
            </a:r>
          </a:p>
        </p:txBody>
      </p:sp>
      <p:sp>
        <p:nvSpPr>
          <p:cNvPr id="11" name="TextBox 10"/>
          <p:cNvSpPr txBox="1"/>
          <p:nvPr/>
        </p:nvSpPr>
        <p:spPr>
          <a:xfrm>
            <a:off x="6858000" y="3703320"/>
            <a:ext cx="4572000" cy="365760"/>
          </a:xfrm>
          <a:prstGeom prst="rect">
            <a:avLst/>
          </a:prstGeom>
          <a:noFill/>
        </p:spPr>
        <p:txBody>
          <a:bodyPr wrap="square" anchor="t" lIns="73152" rIns="73152"/>
          <a:lstStyle/>
          <a:p>
            <a:pPr algn="l">
              <a:spcAft>
                <a:spcPts val="400"/>
              </a:spcAft>
            </a:pPr>
            <a:r>
              <a:rPr sz="1500" b="1" i="0">
                <a:solidFill>
                  <a:srgbClr val="2F5D50"/>
                </a:solidFill>
                <a:latin typeface="Arial"/>
              </a:rPr>
              <a:t>3 địa điểm đề xuất</a:t>
            </a:r>
          </a:p>
        </p:txBody>
      </p:sp>
      <p:graphicFrame>
        <p:nvGraphicFramePr>
          <p:cNvPr id="12" name="Table 11"/>
          <p:cNvGraphicFramePr>
            <a:graphicFrameLocks noGrp="1"/>
          </p:cNvGraphicFramePr>
          <p:nvPr/>
        </p:nvGraphicFramePr>
        <p:xfrm>
          <a:off x="6858000" y="4114800"/>
          <a:ext cx="4782312" cy="1450848"/>
        </p:xfrm>
        <a:graphic>
          <a:graphicData uri="http://schemas.openxmlformats.org/drawingml/2006/table">
            <a:tbl>
              <a:tblPr firstRow="1" bandRow="1">
                <a:tableStyleId>{5C22544A-7EE6-4342-B048-85BDC9FD1C3A}</a:tableStyleId>
              </a:tblPr>
              <a:tblGrid>
                <a:gridCol w="1691640"/>
                <a:gridCol w="1261872"/>
                <a:gridCol w="1828800"/>
              </a:tblGrid>
              <a:tr h="329184">
                <a:tc>
                  <a:txBody>
                    <a:bodyPr wrap="square" anchor="t" lIns="73152" rIns="73152"/>
                    <a:lstStyle/>
                    <a:p>
                      <a:pPr algn="l">
                        <a:spcAft>
                          <a:spcPts val="0"/>
                        </a:spcAft>
                      </a:pPr>
                      <a:r>
                        <a:rPr sz="1050" b="1" i="0">
                          <a:solidFill>
                            <a:srgbClr val="FFFFFF"/>
                          </a:solidFill>
                          <a:latin typeface="Arial"/>
                        </a:rPr>
                        <a:t>Địa điểm</a:t>
                      </a:r>
                    </a:p>
                  </a:txBody>
                  <a:tcPr marL="73152" marR="73152" marT="36576" marB="36576" anchor="ctr">
                    <a:solidFill>
                      <a:srgbClr val="2F5D50"/>
                    </a:solidFill>
                  </a:tcPr>
                </a:tc>
                <a:tc>
                  <a:txBody>
                    <a:bodyPr wrap="square" anchor="t" lIns="73152" rIns="73152"/>
                    <a:lstStyle/>
                    <a:p>
                      <a:pPr algn="l">
                        <a:spcAft>
                          <a:spcPts val="0"/>
                        </a:spcAft>
                      </a:pPr>
                      <a:r>
                        <a:rPr sz="1050" b="1" i="0">
                          <a:solidFill>
                            <a:srgbClr val="FFFFFF"/>
                          </a:solidFill>
                          <a:latin typeface="Arial"/>
                        </a:rPr>
                        <a:t>Sức chứa</a:t>
                      </a:r>
                    </a:p>
                  </a:txBody>
                  <a:tcPr marL="73152" marR="73152" marT="36576" marB="36576" anchor="ctr">
                    <a:solidFill>
                      <a:srgbClr val="2F5D50"/>
                    </a:solidFill>
                  </a:tcPr>
                </a:tc>
                <a:tc>
                  <a:txBody>
                    <a:bodyPr wrap="square" anchor="t" lIns="73152" rIns="73152"/>
                    <a:lstStyle/>
                    <a:p>
                      <a:pPr algn="l">
                        <a:spcAft>
                          <a:spcPts val="0"/>
                        </a:spcAft>
                      </a:pPr>
                      <a:r>
                        <a:rPr sz="1050" b="1" i="0">
                          <a:solidFill>
                            <a:srgbClr val="FFFFFF"/>
                          </a:solidFill>
                          <a:latin typeface="Arial"/>
                        </a:rPr>
                        <a:t>Lưu ý</a:t>
                      </a:r>
                    </a:p>
                  </a:txBody>
                  <a:tcPr marL="73152" marR="73152" marT="36576" marB="36576" anchor="ctr">
                    <a:solidFill>
                      <a:srgbClr val="2F5D50"/>
                    </a:solidFill>
                  </a:tcPr>
                </a:tc>
              </a:tr>
              <a:tr h="329184">
                <a:tc>
                  <a:txBody>
                    <a:bodyPr wrap="square" anchor="t" lIns="73152" rIns="73152"/>
                    <a:lstStyle/>
                    <a:p>
                      <a:pPr algn="l">
                        <a:spcAft>
                          <a:spcPts val="0"/>
                        </a:spcAft>
                      </a:pPr>
                      <a:r>
                        <a:rPr sz="1050" b="0" i="0">
                          <a:solidFill>
                            <a:srgbClr val="1F2A27"/>
                          </a:solidFill>
                          <a:latin typeface="Arial"/>
                        </a:rPr>
                        <a:t>Khách sạn khu trung tâm</a:t>
                      </a:r>
                    </a:p>
                  </a:txBody>
                  <a:tcPr marL="73152" marR="73152" marT="36576" marB="36576" anchor="ctr">
                    <a:solidFill>
                      <a:srgbClr val="FFFFFF"/>
                    </a:solidFill>
                  </a:tcPr>
                </a:tc>
                <a:tc>
                  <a:txBody>
                    <a:bodyPr wrap="square" anchor="t" lIns="73152" rIns="73152"/>
                    <a:lstStyle/>
                    <a:p>
                      <a:pPr algn="l">
                        <a:spcAft>
                          <a:spcPts val="0"/>
                        </a:spcAft>
                      </a:pPr>
                      <a:r>
                        <a:rPr sz="1050" b="0" i="0">
                          <a:solidFill>
                            <a:srgbClr val="1F2A27"/>
                          </a:solidFill>
                          <a:latin typeface="Arial"/>
                        </a:rPr>
                        <a:t>Sảnh 200 khách</a:t>
                      </a:r>
                    </a:p>
                  </a:txBody>
                  <a:tcPr marL="73152" marR="73152" marT="36576" marB="36576" anchor="ctr">
                    <a:solidFill>
                      <a:srgbClr val="FFFFFF"/>
                    </a:solidFill>
                  </a:tcPr>
                </a:tc>
                <a:tc>
                  <a:txBody>
                    <a:bodyPr wrap="square" anchor="t" lIns="73152" rIns="73152"/>
                    <a:lstStyle/>
                    <a:p>
                      <a:pPr algn="l">
                        <a:spcAft>
                          <a:spcPts val="0"/>
                        </a:spcAft>
                      </a:pPr>
                      <a:r>
                        <a:rPr sz="1050" b="0" i="0">
                          <a:solidFill>
                            <a:srgbClr val="1F2A27"/>
                          </a:solidFill>
                          <a:latin typeface="Arial"/>
                        </a:rPr>
                        <a:t>Chỉ cho lắp đặt sau 22:00</a:t>
                      </a:r>
                    </a:p>
                  </a:txBody>
                  <a:tcPr marL="73152" marR="73152" marT="36576" marB="36576" anchor="ctr">
                    <a:solidFill>
                      <a:srgbClr val="FFFFFF"/>
                    </a:solidFill>
                  </a:tcPr>
                </a:tc>
              </a:tr>
              <a:tr h="396240">
                <a:tc>
                  <a:txBody>
                    <a:bodyPr wrap="square" anchor="t" lIns="73152" rIns="73152"/>
                    <a:lstStyle/>
                    <a:p>
                      <a:pPr algn="l">
                        <a:spcAft>
                          <a:spcPts val="0"/>
                        </a:spcAft>
                      </a:pPr>
                      <a:r>
                        <a:rPr sz="1050" b="0" i="0">
                          <a:solidFill>
                            <a:srgbClr val="1F2A27"/>
                          </a:solidFill>
                          <a:latin typeface="Arial"/>
                        </a:rPr>
                        <a:t>Trung tâm hội nghị</a:t>
                      </a:r>
                    </a:p>
                  </a:txBody>
                  <a:tcPr marL="73152" marR="73152" marT="36576" marB="36576" anchor="ctr">
                    <a:solidFill>
                      <a:srgbClr val="F7F5EF"/>
                    </a:solidFill>
                  </a:tcPr>
                </a:tc>
                <a:tc>
                  <a:txBody>
                    <a:bodyPr wrap="square" anchor="t" lIns="73152" rIns="73152"/>
                    <a:lstStyle/>
                    <a:p>
                      <a:pPr algn="l">
                        <a:spcAft>
                          <a:spcPts val="0"/>
                        </a:spcAft>
                      </a:pPr>
                      <a:r>
                        <a:rPr sz="1050" b="0" i="0">
                          <a:solidFill>
                            <a:srgbClr val="1F2A27"/>
                          </a:solidFill>
                          <a:latin typeface="Arial"/>
                        </a:rPr>
                        <a:t>Hội trường 250 khách</a:t>
                      </a:r>
                    </a:p>
                  </a:txBody>
                  <a:tcPr marL="73152" marR="73152" marT="36576" marB="36576" anchor="ctr">
                    <a:solidFill>
                      <a:srgbClr val="F7F5EF"/>
                    </a:solidFill>
                  </a:tcPr>
                </a:tc>
                <a:tc>
                  <a:txBody>
                    <a:bodyPr wrap="square" anchor="t" lIns="73152" rIns="73152"/>
                    <a:lstStyle/>
                    <a:p>
                      <a:pPr algn="l">
                        <a:spcAft>
                          <a:spcPts val="0"/>
                        </a:spcAft>
                      </a:pPr>
                      <a:r>
                        <a:rPr sz="1050" b="0" i="0">
                          <a:solidFill>
                            <a:srgbClr val="1F2A27"/>
                          </a:solidFill>
                          <a:latin typeface="Arial"/>
                        </a:rPr>
                        <a:t>Rộng, cần decor nhiều hơn</a:t>
                      </a:r>
                    </a:p>
                  </a:txBody>
                  <a:tcPr marL="73152" marR="73152" marT="36576" marB="36576" anchor="ctr">
                    <a:solidFill>
                      <a:srgbClr val="F7F5EF"/>
                    </a:solidFill>
                  </a:tcPr>
                </a:tc>
              </a:tr>
              <a:tr h="396240">
                <a:tc>
                  <a:txBody>
                    <a:bodyPr wrap="square" anchor="t" lIns="73152" rIns="73152"/>
                    <a:lstStyle/>
                    <a:p>
                      <a:pPr algn="l">
                        <a:spcAft>
                          <a:spcPts val="0"/>
                        </a:spcAft>
                      </a:pPr>
                      <a:r>
                        <a:rPr sz="1050" b="0" i="0">
                          <a:solidFill>
                            <a:srgbClr val="1F2A27"/>
                          </a:solidFill>
                          <a:latin typeface="Arial"/>
                        </a:rPr>
                        <a:t>Nhà hàng sân vườn</a:t>
                      </a:r>
                    </a:p>
                  </a:txBody>
                  <a:tcPr marL="73152" marR="73152" marT="36576" marB="36576" anchor="ctr">
                    <a:solidFill>
                      <a:srgbClr val="FFFFFF"/>
                    </a:solidFill>
                  </a:tcPr>
                </a:tc>
                <a:tc>
                  <a:txBody>
                    <a:bodyPr wrap="square" anchor="t" lIns="73152" rIns="73152"/>
                    <a:lstStyle/>
                    <a:p>
                      <a:pPr algn="l">
                        <a:spcAft>
                          <a:spcPts val="0"/>
                        </a:spcAft>
                      </a:pPr>
                      <a:r>
                        <a:rPr sz="1050" b="0" i="0">
                          <a:solidFill>
                            <a:srgbClr val="1F2A27"/>
                          </a:solidFill>
                          <a:latin typeface="Arial"/>
                        </a:rPr>
                        <a:t>160 khách</a:t>
                      </a:r>
                    </a:p>
                  </a:txBody>
                  <a:tcPr marL="73152" marR="73152" marT="36576" marB="36576" anchor="ctr">
                    <a:solidFill>
                      <a:srgbClr val="FFFFFF"/>
                    </a:solidFill>
                  </a:tcPr>
                </a:tc>
                <a:tc>
                  <a:txBody>
                    <a:bodyPr wrap="square" anchor="t" lIns="73152" rIns="73152"/>
                    <a:lstStyle/>
                    <a:p>
                      <a:pPr algn="l">
                        <a:spcAft>
                          <a:spcPts val="0"/>
                        </a:spcAft>
                      </a:pPr>
                      <a:r>
                        <a:rPr sz="1050" b="0" i="0">
                          <a:solidFill>
                            <a:srgbClr val="1F2A27"/>
                          </a:solidFill>
                          <a:latin typeface="Arial"/>
                        </a:rPr>
                        <a:t>Hợp chủ đề, cần phương án mưa</a:t>
                      </a:r>
                    </a:p>
                  </a:txBody>
                  <a:tcPr marL="73152" marR="73152" marT="36576" marB="36576" anchor="ctr">
                    <a:solidFill>
                      <a:srgbClr val="FFFFFF"/>
                    </a:solidFill>
                  </a:tcPr>
                </a:tc>
              </a:tr>
            </a:tbl>
          </a:graphicData>
        </a:graphic>
      </p:graphicFrame>
      <p:sp>
        <p:nvSpPr>
          <p:cNvPr id="13" name="Rectangle 12"/>
          <p:cNvSpPr/>
          <p:nvPr/>
        </p:nvSpPr>
        <p:spPr>
          <a:xfrm>
            <a:off x="6821424" y="4078224"/>
            <a:ext cx="4855464" cy="1524000"/>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Hoạt động chi tiết: hai phương án</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10</a:t>
            </a:r>
          </a:p>
        </p:txBody>
      </p:sp>
      <p:graphicFrame>
        <p:nvGraphicFramePr>
          <p:cNvPr id="7" name="Table 6"/>
          <p:cNvGraphicFramePr>
            <a:graphicFrameLocks noGrp="1"/>
          </p:cNvGraphicFramePr>
          <p:nvPr/>
        </p:nvGraphicFramePr>
        <p:xfrm>
          <a:off x="548640" y="1554480"/>
          <a:ext cx="11064240" cy="3291840"/>
        </p:xfrm>
        <a:graphic>
          <a:graphicData uri="http://schemas.openxmlformats.org/drawingml/2006/table">
            <a:tbl>
              <a:tblPr firstRow="1" bandRow="1">
                <a:tableStyleId>{5C22544A-7EE6-4342-B048-85BDC9FD1C3A}</a:tableStyleId>
              </a:tblPr>
              <a:tblGrid>
                <a:gridCol w="2468880"/>
                <a:gridCol w="4297680"/>
                <a:gridCol w="4297680"/>
              </a:tblGrid>
              <a:tr h="329184">
                <a:tc>
                  <a:txBody>
                    <a:bodyPr wrap="square" anchor="t" lIns="73152" rIns="73152"/>
                    <a:lstStyle/>
                    <a:p>
                      <a:pPr algn="l">
                        <a:spcAft>
                          <a:spcPts val="0"/>
                        </a:spcAft>
                      </a:pPr>
                      <a:r>
                        <a:rPr sz="1250" b="1" i="0">
                          <a:solidFill>
                            <a:srgbClr val="FFFFFF"/>
                          </a:solidFill>
                          <a:latin typeface="Arial"/>
                        </a:rPr>
                        <a:t>Hạng mục</a:t>
                      </a:r>
                    </a:p>
                  </a:txBody>
                  <a:tcPr marL="73152" marR="73152" marT="36576" marB="36576" anchor="ctr">
                    <a:solidFill>
                      <a:srgbClr val="2F5D50"/>
                    </a:solidFill>
                  </a:tcPr>
                </a:tc>
                <a:tc>
                  <a:txBody>
                    <a:bodyPr wrap="square" anchor="t" lIns="73152" rIns="73152"/>
                    <a:lstStyle/>
                    <a:p>
                      <a:pPr algn="l">
                        <a:spcAft>
                          <a:spcPts val="0"/>
                        </a:spcAft>
                      </a:pPr>
                      <a:r>
                        <a:rPr sz="1250" b="1" i="0">
                          <a:solidFill>
                            <a:srgbClr val="FFFFFF"/>
                          </a:solidFill>
                          <a:latin typeface="Arial"/>
                        </a:rPr>
                        <a:t>Phương án A: đầy đủ</a:t>
                      </a:r>
                    </a:p>
                  </a:txBody>
                  <a:tcPr marL="73152" marR="73152" marT="36576" marB="36576" anchor="ctr">
                    <a:solidFill>
                      <a:srgbClr val="2F5D50"/>
                    </a:solidFill>
                  </a:tcPr>
                </a:tc>
                <a:tc>
                  <a:txBody>
                    <a:bodyPr wrap="square" anchor="t" lIns="73152" rIns="73152"/>
                    <a:lstStyle/>
                    <a:p>
                      <a:pPr algn="l">
                        <a:spcAft>
                          <a:spcPts val="0"/>
                        </a:spcAft>
                      </a:pPr>
                      <a:r>
                        <a:rPr sz="1250" b="1" i="0">
                          <a:solidFill>
                            <a:srgbClr val="FFFFFF"/>
                          </a:solidFill>
                          <a:latin typeface="Arial"/>
                        </a:rPr>
                        <a:t>Phương án B: tinh gọn</a:t>
                      </a:r>
                    </a:p>
                  </a:txBody>
                  <a:tcPr marL="73152" marR="73152" marT="36576" marB="36576" anchor="ctr">
                    <a:solidFill>
                      <a:srgbClr val="2F5D50"/>
                    </a:solidFill>
                  </a:tcPr>
                </a:tc>
              </a:tr>
              <a:tr h="329184">
                <a:tc>
                  <a:txBody>
                    <a:bodyPr wrap="square" anchor="t" lIns="73152" rIns="73152"/>
                    <a:lstStyle/>
                    <a:p>
                      <a:pPr algn="l">
                        <a:spcAft>
                          <a:spcPts val="0"/>
                        </a:spcAft>
                      </a:pPr>
                      <a:r>
                        <a:rPr sz="1250" b="0" i="0">
                          <a:solidFill>
                            <a:srgbClr val="1F2A27"/>
                          </a:solidFill>
                          <a:latin typeface="Arial"/>
                        </a:rPr>
                        <a:t>Sân khấu</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Dựng theo chủ đề lá trà</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Bục và backdrop in</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Màn LED</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24 m²</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12 m²</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Tiết mục</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2 tiết mục: mở màn và giữa chương trình</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1 tiết mục mở màn</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Nghi thức mở nắp</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Hiệu ứng sương trên màn LED, đạo cụ cho 150 khách</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Nghi thức gọn trên sân khấu</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Khu dùng thử</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Quầy có sẵn dán decal mới, tủ mát</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Quầy có sẵn dán decal mới, tủ mát nhỏ</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MC, PG, lễ tân</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MC cả buổi, 8 PG</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MC cả buổi, 6 PG</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Tiệc trưa</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Buffet ngồi cho 150 khách</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Tiệc nhẹ đứng cho 150 khách</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Chụp ảnh, quay phim</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2 thợ chụp, clip tổng kết</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1 thợ chụp, 1 quay phim</a:t>
                      </a:r>
                    </a:p>
                  </a:txBody>
                  <a:tcPr marL="73152" marR="73152" marT="36576" marB="36576" anchor="ctr">
                    <a:solidFill>
                      <a:srgbClr val="F7F5EF"/>
                    </a:solidFill>
                  </a:tcPr>
                </a:tc>
              </a:tr>
              <a:tr h="329184">
                <a:tc>
                  <a:txBody>
                    <a:bodyPr wrap="square" anchor="t" lIns="73152" rIns="73152"/>
                    <a:lstStyle/>
                    <a:p>
                      <a:pPr algn="l">
                        <a:spcAft>
                          <a:spcPts val="0"/>
                        </a:spcAft>
                      </a:pPr>
                      <a:r>
                        <a:rPr sz="1250" b="1" i="0">
                          <a:solidFill>
                            <a:srgbClr val="1F2A27"/>
                          </a:solidFill>
                          <a:latin typeface="Arial"/>
                        </a:rPr>
                        <a:t>Tổng, đã gồm phí, chưa VAT</a:t>
                      </a:r>
                    </a:p>
                  </a:txBody>
                  <a:tcPr marL="73152" marR="73152" marT="36576" marB="36576" anchor="ctr">
                    <a:solidFill>
                      <a:srgbClr val="A9C5BA"/>
                    </a:solidFill>
                  </a:tcPr>
                </a:tc>
                <a:tc>
                  <a:txBody>
                    <a:bodyPr wrap="square" anchor="t" lIns="73152" rIns="73152"/>
                    <a:lstStyle/>
                    <a:p>
                      <a:pPr algn="l">
                        <a:spcAft>
                          <a:spcPts val="0"/>
                        </a:spcAft>
                      </a:pPr>
                      <a:r>
                        <a:rPr sz="1250" b="1" i="0">
                          <a:solidFill>
                            <a:srgbClr val="1F2A27"/>
                          </a:solidFill>
                          <a:latin typeface="Arial"/>
                        </a:rPr>
                        <a:t>Khoảng 422 triệu</a:t>
                      </a:r>
                    </a:p>
                  </a:txBody>
                  <a:tcPr marL="73152" marR="73152" marT="36576" marB="36576" anchor="ctr">
                    <a:solidFill>
                      <a:srgbClr val="A9C5BA"/>
                    </a:solidFill>
                  </a:tcPr>
                </a:tc>
                <a:tc>
                  <a:txBody>
                    <a:bodyPr wrap="square" anchor="t" lIns="73152" rIns="73152"/>
                    <a:lstStyle/>
                    <a:p>
                      <a:pPr algn="l">
                        <a:spcAft>
                          <a:spcPts val="0"/>
                        </a:spcAft>
                      </a:pPr>
                      <a:r>
                        <a:rPr sz="1250" b="1" i="0">
                          <a:solidFill>
                            <a:srgbClr val="1F2A27"/>
                          </a:solidFill>
                          <a:latin typeface="Arial"/>
                        </a:rPr>
                        <a:t>Khoảng 232 triệu</a:t>
                      </a:r>
                    </a:p>
                  </a:txBody>
                  <a:tcPr marL="73152" marR="73152" marT="36576" marB="36576" anchor="ctr">
                    <a:solidFill>
                      <a:srgbClr val="A9C5BA"/>
                    </a:solidFill>
                  </a:tcPr>
                </a:tc>
              </a:tr>
            </a:tbl>
          </a:graphicData>
        </a:graphic>
      </p:graphicFrame>
      <p:sp>
        <p:nvSpPr>
          <p:cNvPr id="8" name="Rectangle 7"/>
          <p:cNvSpPr/>
          <p:nvPr/>
        </p:nvSpPr>
        <p:spPr>
          <a:xfrm>
            <a:off x="512063" y="1517904"/>
            <a:ext cx="11137392" cy="3364991"/>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548640" y="5852160"/>
            <a:ext cx="11064240" cy="365760"/>
          </a:xfrm>
          <a:prstGeom prst="rect">
            <a:avLst/>
          </a:prstGeom>
          <a:noFill/>
        </p:spPr>
        <p:txBody>
          <a:bodyPr wrap="square" anchor="t" lIns="73152" rIns="73152"/>
          <a:lstStyle/>
          <a:p>
            <a:pPr algn="l">
              <a:spcAft>
                <a:spcPts val="400"/>
              </a:spcAft>
            </a:pPr>
            <a:r>
              <a:rPr sz="1200" b="0" i="1">
                <a:solidFill>
                  <a:srgbClr val="5F6B66"/>
                </a:solidFill>
                <a:latin typeface="Arial"/>
              </a:rPr>
              <a:t>Tùy chọn, không cộng vào tổng: chụp in ảnh lấy liền, livestream. Chi tiết ở file Excel gửi kèm.</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Giai đoạn 2: sampling tại siêu thị</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11</a:t>
            </a:r>
          </a:p>
        </p:txBody>
      </p:sp>
      <p:sp>
        <p:nvSpPr>
          <p:cNvPr id="7" name="Rounded Rectangle 6"/>
          <p:cNvSpPr/>
          <p:nvPr/>
        </p:nvSpPr>
        <p:spPr>
          <a:xfrm>
            <a:off x="548640" y="15544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685800" y="16459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Điểm chạy</a:t>
            </a:r>
          </a:p>
        </p:txBody>
      </p:sp>
      <p:sp>
        <p:nvSpPr>
          <p:cNvPr id="9" name="Rounded Rectangle 8"/>
          <p:cNvSpPr/>
          <p:nvPr/>
        </p:nvSpPr>
        <p:spPr>
          <a:xfrm>
            <a:off x="685800" y="2029967"/>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5 điểm mỗi ngày tại siêu thị, xoay vòng theo danh sách nhãn hàng chốt.</a:t>
            </a:r>
          </a:p>
        </p:txBody>
      </p:sp>
      <p:sp>
        <p:nvSpPr>
          <p:cNvPr id="10" name="Rounded Rectangle 9"/>
          <p:cNvSpPr/>
          <p:nvPr/>
        </p:nvSpPr>
        <p:spPr>
          <a:xfrm>
            <a:off x="4279392" y="15544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4416552" y="16459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Lịch chạy</a:t>
            </a:r>
          </a:p>
        </p:txBody>
      </p:sp>
      <p:sp>
        <p:nvSpPr>
          <p:cNvPr id="12" name="Rounded Rectangle 11"/>
          <p:cNvSpPr/>
          <p:nvPr/>
        </p:nvSpPr>
        <p:spPr>
          <a:xfrm>
            <a:off x="4416552" y="2029967"/>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Thứ Sáu đến Chủ nhật, 12-14/03 và 19-21/03/2027, ca 16:00-20:00.</a:t>
            </a:r>
          </a:p>
        </p:txBody>
      </p:sp>
      <p:sp>
        <p:nvSpPr>
          <p:cNvPr id="13" name="Rounded Rectangle 12"/>
          <p:cNvSpPr/>
          <p:nvPr/>
        </p:nvSpPr>
        <p:spPr>
          <a:xfrm>
            <a:off x="8010144" y="15544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8147304" y="16459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Nhân sự</a:t>
            </a:r>
          </a:p>
        </p:txBody>
      </p:sp>
      <p:sp>
        <p:nvSpPr>
          <p:cNvPr id="15" name="Rounded Rectangle 14"/>
          <p:cNvSpPr/>
          <p:nvPr/>
        </p:nvSpPr>
        <p:spPr>
          <a:xfrm>
            <a:off x="8147304" y="2029967"/>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2 PG mỗi điểm, 2 giám sát: 60 ca PG trong 6 ngày.</a:t>
            </a:r>
          </a:p>
        </p:txBody>
      </p:sp>
      <p:sp>
        <p:nvSpPr>
          <p:cNvPr id="16" name="Rounded Rectangle 15"/>
          <p:cNvSpPr/>
          <p:nvPr/>
        </p:nvSpPr>
        <p:spPr>
          <a:xfrm>
            <a:off x="548640" y="36118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685800" y="37033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Cách đếm lượt dùng thử</a:t>
            </a:r>
          </a:p>
        </p:txBody>
      </p:sp>
      <p:sp>
        <p:nvSpPr>
          <p:cNvPr id="18" name="Rounded Rectangle 17"/>
          <p:cNvSpPr/>
          <p:nvPr/>
        </p:nvSpPr>
        <p:spPr>
          <a:xfrm>
            <a:off x="685800" y="4087368"/>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Lượt dùng thử đếm theo số cốc phát; lượt quét mã nhận ưu đãi đếm theo hệ thống.</a:t>
            </a:r>
          </a:p>
        </p:txBody>
      </p:sp>
      <p:sp>
        <p:nvSpPr>
          <p:cNvPr id="19" name="Rounded Rectangle 18"/>
          <p:cNvSpPr/>
          <p:nvPr/>
        </p:nvSpPr>
        <p:spPr>
          <a:xfrm>
            <a:off x="4279392" y="36118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4416552" y="37033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Báo cáo</a:t>
            </a:r>
          </a:p>
        </p:txBody>
      </p:sp>
      <p:sp>
        <p:nvSpPr>
          <p:cNvPr id="21" name="Rounded Rectangle 20"/>
          <p:cNvSpPr/>
          <p:nvPr/>
        </p:nvSpPr>
        <p:spPr>
          <a:xfrm>
            <a:off x="4416552" y="4087368"/>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Ảnh mỗi ca, số lượt dùng thử theo ngày, gửi nhóm Zalo trước 22:00.</a:t>
            </a:r>
          </a:p>
        </p:txBody>
      </p:sp>
      <p:sp>
        <p:nvSpPr>
          <p:cNvPr id="22" name="Rounded Rectangle 21"/>
          <p:cNvSpPr/>
          <p:nvPr/>
        </p:nvSpPr>
        <p:spPr>
          <a:xfrm>
            <a:off x="8010144" y="3611880"/>
            <a:ext cx="3593592" cy="1920240"/>
          </a:xfrm>
          <a:prstGeom prst="roundRect">
            <a:avLst>
              <a:gd name="adj" fmla="val 6000"/>
            </a:avLst>
          </a:prstGeom>
          <a:solidFill>
            <a:srgbClr val="FBEB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8147304" y="37033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Cần nhãn hàng xác nhận</a:t>
            </a:r>
          </a:p>
        </p:txBody>
      </p:sp>
      <p:sp>
        <p:nvSpPr>
          <p:cNvPr id="24" name="Rounded Rectangle 23"/>
          <p:cNvSpPr/>
          <p:nvPr/>
        </p:nvSpPr>
        <p:spPr>
          <a:xfrm>
            <a:off x="8147304" y="4087368"/>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Danh sách điểm và bên đặt mặt bằng siêu thị: brief còn để trống.</a:t>
            </a:r>
          </a:p>
        </p:txBody>
      </p:sp>
      <p:sp>
        <p:nvSpPr>
          <p:cNvPr id="25" name="Rounded Rectangle 24"/>
          <p:cNvSpPr/>
          <p:nvPr/>
        </p:nvSpPr>
        <p:spPr>
          <a:xfrm>
            <a:off x="548640" y="5577840"/>
            <a:ext cx="11091672" cy="5486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400" b="1" i="0">
                <a:solidFill>
                  <a:srgbClr val="2F5D50"/>
                </a:solidFill>
                <a:latin typeface="Arial"/>
              </a:rPr>
              <a:t>Ngân sách giai đoạn 2: khoảng 121 triệu, đã gồm phí, chưa VAT; chưa gồm phí mặt bằng siêu thị và hàng mẫu.</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Nhân sự và đầu mối</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12</a:t>
            </a:r>
          </a:p>
        </p:txBody>
      </p:sp>
      <p:sp>
        <p:nvSpPr>
          <p:cNvPr id="7" name="Rounded Rectangle 6"/>
          <p:cNvSpPr/>
          <p:nvPr/>
        </p:nvSpPr>
        <p:spPr>
          <a:xfrm>
            <a:off x="2514600" y="1554480"/>
            <a:ext cx="2926080" cy="822960"/>
          </a:xfrm>
          <a:prstGeom prst="roundRect">
            <a:avLst>
              <a:gd name="adj" fmla="val 6000"/>
            </a:avLst>
          </a:prstGeom>
          <a:solidFill>
            <a:srgbClr val="2F5D50"/>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500" b="1" i="0">
                <a:solidFill>
                  <a:srgbClr val="FFFFFF"/>
                </a:solidFill>
                <a:latin typeface="Arial"/>
              </a:rPr>
              <a:t>Trưởng dự án</a:t>
            </a:r>
          </a:p>
          <a:p>
            <a:pPr algn="ctr">
              <a:spcAft>
                <a:spcPts val="400"/>
              </a:spcAft>
            </a:pPr>
            <a:r>
              <a:rPr sz="1500" b="0" i="1">
                <a:solidFill>
                  <a:srgbClr val="A9C5BA"/>
                </a:solidFill>
                <a:latin typeface="Arial"/>
              </a:rPr>
              <a:t>[Họ tên]</a:t>
            </a:r>
          </a:p>
        </p:txBody>
      </p:sp>
      <p:cxnSp>
        <p:nvCxnSpPr>
          <p:cNvPr id="8" name="Connector 7"/>
          <p:cNvCxnSpPr/>
          <p:nvPr/>
        </p:nvCxnSpPr>
        <p:spPr>
          <a:xfrm>
            <a:off x="3977639" y="2377440"/>
            <a:ext cx="0" cy="32004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cxnSp>
        <p:nvCxnSpPr>
          <p:cNvPr id="9" name="Connector 8"/>
          <p:cNvCxnSpPr/>
          <p:nvPr/>
        </p:nvCxnSpPr>
        <p:spPr>
          <a:xfrm>
            <a:off x="1389888" y="2697480"/>
            <a:ext cx="5486400" cy="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cxnSp>
        <p:nvCxnSpPr>
          <p:cNvPr id="10" name="Connector 9"/>
          <p:cNvCxnSpPr/>
          <p:nvPr/>
        </p:nvCxnSpPr>
        <p:spPr>
          <a:xfrm>
            <a:off x="1389888" y="2697480"/>
            <a:ext cx="0" cy="27432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sp>
        <p:nvSpPr>
          <p:cNvPr id="11" name="Rounded Rectangle 10"/>
          <p:cNvSpPr/>
          <p:nvPr/>
        </p:nvSpPr>
        <p:spPr>
          <a:xfrm>
            <a:off x="548640" y="2971800"/>
            <a:ext cx="1691640"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250" b="1" i="0">
                <a:solidFill>
                  <a:srgbClr val="2F5D50"/>
                </a:solidFill>
                <a:latin typeface="Arial"/>
              </a:rPr>
              <a:t>Sáng tạo, thiết kế</a:t>
            </a:r>
          </a:p>
          <a:p>
            <a:pPr algn="l">
              <a:spcAft>
                <a:spcPts val="400"/>
              </a:spcAft>
            </a:pPr>
            <a:r>
              <a:rPr sz="1250" b="0" i="0">
                <a:solidFill>
                  <a:srgbClr val="1F2A27"/>
                </a:solidFill>
                <a:latin typeface="Arial"/>
              </a:rPr>
              <a:t>Key visual, phối cảnh, vật phẩm</a:t>
            </a:r>
          </a:p>
        </p:txBody>
      </p:sp>
      <p:cxnSp>
        <p:nvCxnSpPr>
          <p:cNvPr id="12" name="Connector 11"/>
          <p:cNvCxnSpPr/>
          <p:nvPr/>
        </p:nvCxnSpPr>
        <p:spPr>
          <a:xfrm>
            <a:off x="3218688" y="2697480"/>
            <a:ext cx="0" cy="27432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sp>
        <p:nvSpPr>
          <p:cNvPr id="13" name="Rounded Rectangle 12"/>
          <p:cNvSpPr/>
          <p:nvPr/>
        </p:nvSpPr>
        <p:spPr>
          <a:xfrm>
            <a:off x="2377440" y="2971800"/>
            <a:ext cx="1691640"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250" b="1" i="0">
                <a:solidFill>
                  <a:srgbClr val="2F5D50"/>
                </a:solidFill>
                <a:latin typeface="Arial"/>
              </a:rPr>
              <a:t>Sản xuất, kỹ thuật</a:t>
            </a:r>
          </a:p>
          <a:p>
            <a:pPr algn="l">
              <a:spcAft>
                <a:spcPts val="400"/>
              </a:spcAft>
            </a:pPr>
            <a:r>
              <a:rPr sz="1250" b="0" i="0">
                <a:solidFill>
                  <a:srgbClr val="1F2A27"/>
                </a:solidFill>
                <a:latin typeface="Arial"/>
              </a:rPr>
              <a:t>Sân khấu, LED, âm thanh, lắp đặt</a:t>
            </a:r>
          </a:p>
        </p:txBody>
      </p:sp>
      <p:cxnSp>
        <p:nvCxnSpPr>
          <p:cNvPr id="14" name="Connector 13"/>
          <p:cNvCxnSpPr/>
          <p:nvPr/>
        </p:nvCxnSpPr>
        <p:spPr>
          <a:xfrm>
            <a:off x="5047488" y="2697480"/>
            <a:ext cx="0" cy="27432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sp>
        <p:nvSpPr>
          <p:cNvPr id="15" name="Rounded Rectangle 14"/>
          <p:cNvSpPr/>
          <p:nvPr/>
        </p:nvSpPr>
        <p:spPr>
          <a:xfrm>
            <a:off x="4206240" y="2971800"/>
            <a:ext cx="1691640"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250" b="1" i="0">
                <a:solidFill>
                  <a:srgbClr val="2F5D50"/>
                </a:solidFill>
                <a:latin typeface="Arial"/>
              </a:rPr>
              <a:t>Khách mời, PG</a:t>
            </a:r>
          </a:p>
          <a:p>
            <a:pPr algn="l">
              <a:spcAft>
                <a:spcPts val="400"/>
              </a:spcAft>
            </a:pPr>
            <a:r>
              <a:rPr sz="1250" b="0" i="0">
                <a:solidFill>
                  <a:srgbClr val="1F2A27"/>
                </a:solidFill>
                <a:latin typeface="Arial"/>
              </a:rPr>
              <a:t>Đón khách, khu dùng thử, bàn đặt đơn</a:t>
            </a:r>
          </a:p>
        </p:txBody>
      </p:sp>
      <p:cxnSp>
        <p:nvCxnSpPr>
          <p:cNvPr id="16" name="Connector 15"/>
          <p:cNvCxnSpPr/>
          <p:nvPr/>
        </p:nvCxnSpPr>
        <p:spPr>
          <a:xfrm>
            <a:off x="6876288" y="2697480"/>
            <a:ext cx="0" cy="27432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sp>
        <p:nvSpPr>
          <p:cNvPr id="17" name="Rounded Rectangle 16"/>
          <p:cNvSpPr/>
          <p:nvPr/>
        </p:nvSpPr>
        <p:spPr>
          <a:xfrm>
            <a:off x="6035040" y="2971800"/>
            <a:ext cx="1691640"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250" b="1" i="0">
                <a:solidFill>
                  <a:srgbClr val="2F5D50"/>
                </a:solidFill>
                <a:latin typeface="Arial"/>
              </a:rPr>
              <a:t>Sampling</a:t>
            </a:r>
          </a:p>
          <a:p>
            <a:pPr algn="l">
              <a:spcAft>
                <a:spcPts val="400"/>
              </a:spcAft>
            </a:pPr>
            <a:r>
              <a:rPr sz="1250" b="0" i="0">
                <a:solidFill>
                  <a:srgbClr val="1F2A27"/>
                </a:solidFill>
                <a:latin typeface="Arial"/>
              </a:rPr>
              <a:t>5 điểm, 60 ca PG, báo cáo theo ngày</a:t>
            </a:r>
          </a:p>
        </p:txBody>
      </p:sp>
      <p:sp>
        <p:nvSpPr>
          <p:cNvPr id="18" name="TextBox 17"/>
          <p:cNvSpPr txBox="1"/>
          <p:nvPr/>
        </p:nvSpPr>
        <p:spPr>
          <a:xfrm>
            <a:off x="548640" y="4937760"/>
            <a:ext cx="6949440" cy="822960"/>
          </a:xfrm>
          <a:prstGeom prst="rect">
            <a:avLst/>
          </a:prstGeom>
          <a:noFill/>
        </p:spPr>
        <p:txBody>
          <a:bodyPr wrap="square" anchor="t" lIns="73152" rIns="73152"/>
          <a:lstStyle/>
          <a:p>
            <a:pPr algn="l">
              <a:spcAft>
                <a:spcPts val="400"/>
              </a:spcAft>
            </a:pPr>
            <a:r>
              <a:rPr sz="1200" b="0" i="1">
                <a:solidFill>
                  <a:srgbClr val="5F6B66"/>
                </a:solidFill>
                <a:latin typeface="Arial"/>
              </a:rPr>
              <a:t>Ngày ra mắt và ngày sampling có một điều phối chính tại chỗ, nghe đầu mối nhãn hàng.</a:t>
            </a:r>
          </a:p>
        </p:txBody>
      </p:sp>
      <p:sp>
        <p:nvSpPr>
          <p:cNvPr id="19" name="TextBox 18"/>
          <p:cNvSpPr txBox="1"/>
          <p:nvPr/>
        </p:nvSpPr>
        <p:spPr>
          <a:xfrm>
            <a:off x="7863840" y="1508760"/>
            <a:ext cx="3749039" cy="365760"/>
          </a:xfrm>
          <a:prstGeom prst="rect">
            <a:avLst/>
          </a:prstGeom>
          <a:noFill/>
        </p:spPr>
        <p:txBody>
          <a:bodyPr wrap="square" anchor="t" lIns="73152" rIns="73152"/>
          <a:lstStyle/>
          <a:p>
            <a:pPr algn="l">
              <a:spcAft>
                <a:spcPts val="400"/>
              </a:spcAft>
            </a:pPr>
            <a:r>
              <a:rPr sz="1500" b="1" i="0">
                <a:solidFill>
                  <a:srgbClr val="2F5D50"/>
                </a:solidFill>
                <a:latin typeface="Arial"/>
              </a:rPr>
              <a:t>Đầu mối nhãn hàng</a:t>
            </a:r>
          </a:p>
        </p:txBody>
      </p:sp>
      <p:sp>
        <p:nvSpPr>
          <p:cNvPr id="20" name="Rounded Rectangle 19"/>
          <p:cNvSpPr/>
          <p:nvPr/>
        </p:nvSpPr>
        <p:spPr>
          <a:xfrm>
            <a:off x="7863840" y="1874519"/>
            <a:ext cx="3776472" cy="12344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350" b="0" i="0">
                <a:solidFill>
                  <a:srgbClr val="1F2A27"/>
                </a:solidFill>
                <a:latin typeface="Arial"/>
              </a:rPr>
              <a:t>Quản lý nhãn hàng: trao đổi hằng ngày</a:t>
            </a:r>
          </a:p>
          <a:p>
            <a:pPr algn="l">
              <a:spcAft>
                <a:spcPts val="400"/>
              </a:spcAft>
            </a:pPr>
            <a:r>
              <a:rPr sz="1350" b="0" i="0">
                <a:solidFill>
                  <a:srgbClr val="1F2A27"/>
                </a:solidFill>
                <a:latin typeface="Arial"/>
              </a:rPr>
              <a:t>Giám đốc marketing: duyệt cuối</a:t>
            </a:r>
          </a:p>
        </p:txBody>
      </p:sp>
      <p:sp>
        <p:nvSpPr>
          <p:cNvPr id="21" name="TextBox 20"/>
          <p:cNvSpPr txBox="1"/>
          <p:nvPr/>
        </p:nvSpPr>
        <p:spPr>
          <a:xfrm>
            <a:off x="7863840" y="3291840"/>
            <a:ext cx="3749039" cy="365760"/>
          </a:xfrm>
          <a:prstGeom prst="rect">
            <a:avLst/>
          </a:prstGeom>
          <a:noFill/>
        </p:spPr>
        <p:txBody>
          <a:bodyPr wrap="square" anchor="t" lIns="73152" rIns="73152"/>
          <a:lstStyle/>
          <a:p>
            <a:pPr algn="l">
              <a:spcAft>
                <a:spcPts val="400"/>
              </a:spcAft>
            </a:pPr>
            <a:r>
              <a:rPr sz="1500" b="1" i="0">
                <a:solidFill>
                  <a:srgbClr val="2F5D50"/>
                </a:solidFill>
                <a:latin typeface="Arial"/>
              </a:rPr>
              <a:t>MC: hai lựa chọn</a:t>
            </a:r>
          </a:p>
        </p:txBody>
      </p:sp>
      <p:sp>
        <p:nvSpPr>
          <p:cNvPr id="22" name="Rounded Rectangle 21"/>
          <p:cNvSpPr/>
          <p:nvPr/>
        </p:nvSpPr>
        <p:spPr>
          <a:xfrm>
            <a:off x="7863840" y="3657600"/>
            <a:ext cx="3776472"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350" b="1" i="0">
                <a:solidFill>
                  <a:srgbClr val="1F2A27"/>
                </a:solidFill>
                <a:latin typeface="Arial"/>
              </a:rPr>
              <a:t>MC 1: </a:t>
            </a:r>
            <a:r>
              <a:rPr sz="1350" b="0" i="1">
                <a:solidFill>
                  <a:srgbClr val="8A948F"/>
                </a:solidFill>
                <a:latin typeface="Arial"/>
              </a:rPr>
              <a:t>[Họ tên]</a:t>
            </a:r>
            <a:r>
              <a:rPr sz="1350" b="0" i="0">
                <a:solidFill>
                  <a:srgbClr val="1F2A27"/>
                </a:solidFill>
                <a:latin typeface="Arial"/>
              </a:rPr>
              <a:t>, quen dẫn lễ ra mắt, giọng ấm</a:t>
            </a:r>
          </a:p>
          <a:p>
            <a:pPr algn="l">
              <a:spcAft>
                <a:spcPts val="400"/>
              </a:spcAft>
            </a:pPr>
            <a:r>
              <a:rPr sz="1350" b="1" i="0">
                <a:solidFill>
                  <a:srgbClr val="1F2A27"/>
                </a:solidFill>
                <a:latin typeface="Arial"/>
              </a:rPr>
              <a:t>MC 2: </a:t>
            </a:r>
            <a:r>
              <a:rPr sz="1350" b="0" i="1">
                <a:solidFill>
                  <a:srgbClr val="8A948F"/>
                </a:solidFill>
                <a:latin typeface="Arial"/>
              </a:rPr>
              <a:t>[Họ tên]</a:t>
            </a:r>
            <a:r>
              <a:rPr sz="1350" b="0" i="0">
                <a:solidFill>
                  <a:srgbClr val="1F2A27"/>
                </a:solidFill>
                <a:latin typeface="Arial"/>
              </a:rPr>
              <a:t>, dẫn được song ngữ</a:t>
            </a:r>
          </a:p>
          <a:p>
            <a:pPr algn="l">
              <a:spcAft>
                <a:spcPts val="400"/>
              </a:spcAft>
            </a:pPr>
            <a:r>
              <a:rPr sz="1350" b="0" i="0">
                <a:solidFill>
                  <a:srgbClr val="1F2A27"/>
                </a:solidFill>
                <a:latin typeface="Arial"/>
              </a:rPr>
              <a:t>Hồ sơ và video dẫn gửi kèm.</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Timeline có mốc duyệt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13</a:t>
            </a:r>
          </a:p>
        </p:txBody>
      </p:sp>
      <p:graphicFrame>
        <p:nvGraphicFramePr>
          <p:cNvPr id="7" name="Chart 6"/>
          <p:cNvGraphicFramePr>
            <a:graphicFrameLocks noGrp="1"/>
          </p:cNvGraphicFramePr>
          <p:nvPr/>
        </p:nvGraphicFramePr>
        <p:xfrm>
          <a:off x="457200" y="1417320"/>
          <a:ext cx="8412480" cy="4846320"/>
        </p:xfrm>
        <a:graphic>
          <a:graphicData uri="http://schemas.openxmlformats.org/drawingml/2006/chart">
            <c:chart xmlns:c="http://schemas.openxmlformats.org/drawingml/2006/chart" r:id="rId3"/>
          </a:graphicData>
        </a:graphic>
      </p:graphicFrame>
      <p:sp>
        <p:nvSpPr>
          <p:cNvPr id="8" name="Rounded Rectangle 7"/>
          <p:cNvSpPr/>
          <p:nvPr/>
        </p:nvSpPr>
        <p:spPr>
          <a:xfrm>
            <a:off x="9098280" y="1554480"/>
            <a:ext cx="2542032"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ctr">
              <a:spcAft>
                <a:spcPts val="400"/>
              </a:spcAft>
            </a:pPr>
            <a:r>
              <a:rPr sz="3400" b="1" i="0">
                <a:solidFill>
                  <a:srgbClr val="2F5D50"/>
                </a:solidFill>
                <a:latin typeface="Arial"/>
              </a:rPr>
              <a:t>47 ngày</a:t>
            </a:r>
          </a:p>
          <a:p>
            <a:pPr algn="ctr">
              <a:spcAft>
                <a:spcPts val="400"/>
              </a:spcAft>
            </a:pPr>
            <a:r>
              <a:rPr sz="1300" b="0" i="0">
                <a:solidFill>
                  <a:srgbClr val="1F2A27"/>
                </a:solidFill>
                <a:latin typeface="Arial"/>
              </a:rPr>
              <a:t>từ ký hợp đồng (23/01) tới ngày ra mắt (11/03/2027)</a:t>
            </a:r>
          </a:p>
        </p:txBody>
      </p:sp>
      <p:sp>
        <p:nvSpPr>
          <p:cNvPr id="9" name="Rectangle 8"/>
          <p:cNvSpPr/>
          <p:nvPr/>
        </p:nvSpPr>
        <p:spPr>
          <a:xfrm>
            <a:off x="9098280" y="3675888"/>
            <a:ext cx="274320" cy="237744"/>
          </a:xfrm>
          <a:prstGeom prst="rect">
            <a:avLst/>
          </a:prstGeom>
          <a:solidFill>
            <a:srgbClr val="4E7D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9464040" y="36118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Việc của các bên</a:t>
            </a:r>
          </a:p>
        </p:txBody>
      </p:sp>
      <p:sp>
        <p:nvSpPr>
          <p:cNvPr id="11" name="Rectangle 10"/>
          <p:cNvSpPr/>
          <p:nvPr/>
        </p:nvSpPr>
        <p:spPr>
          <a:xfrm>
            <a:off x="9098280" y="4133088"/>
            <a:ext cx="274320" cy="237744"/>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9464040" y="40690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Mốc duyệt, ký hợp đồng</a:t>
            </a:r>
          </a:p>
        </p:txBody>
      </p:sp>
      <p:sp>
        <p:nvSpPr>
          <p:cNvPr id="13" name="Rectangle 12"/>
          <p:cNvSpPr/>
          <p:nvPr/>
        </p:nvSpPr>
        <p:spPr>
          <a:xfrm>
            <a:off x="9098280" y="4590288"/>
            <a:ext cx="274320" cy="237744"/>
          </a:xfrm>
          <a:prstGeom prst="rect">
            <a:avLst/>
          </a:prstGeom>
          <a:solidFill>
            <a:srgbClr val="B846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9464040" y="45262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Ngày ra mắt</a:t>
            </a:r>
          </a:p>
        </p:txBody>
      </p:sp>
      <p:sp>
        <p:nvSpPr>
          <p:cNvPr id="15" name="TextBox 14"/>
          <p:cNvSpPr txBox="1"/>
          <p:nvPr/>
        </p:nvSpPr>
        <p:spPr>
          <a:xfrm>
            <a:off x="9098280" y="5120640"/>
            <a:ext cx="2542032" cy="1005840"/>
          </a:xfrm>
          <a:prstGeom prst="rect">
            <a:avLst/>
          </a:prstGeom>
          <a:noFill/>
        </p:spPr>
        <p:txBody>
          <a:bodyPr wrap="square" anchor="t" lIns="73152" rIns="73152"/>
          <a:lstStyle/>
          <a:p>
            <a:pPr algn="l">
              <a:spcAft>
                <a:spcPts val="400"/>
              </a:spcAft>
            </a:pPr>
            <a:r>
              <a:rPr sz="1100" b="0" i="1">
                <a:solidFill>
                  <a:srgbClr val="5F6B66"/>
                </a:solidFill>
                <a:latin typeface="Arial"/>
              </a:rPr>
              <a:t>Chi tiết từng việc, bên chịu trách nhiệm và trạng thái ở sheet «3. Timeline» của file Excel.</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Rủi ro và phương án dự phòng</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14</a:t>
            </a:r>
          </a:p>
        </p:txBody>
      </p:sp>
      <p:graphicFrame>
        <p:nvGraphicFramePr>
          <p:cNvPr id="7" name="Table 6"/>
          <p:cNvGraphicFramePr>
            <a:graphicFrameLocks noGrp="1"/>
          </p:cNvGraphicFramePr>
          <p:nvPr/>
        </p:nvGraphicFramePr>
        <p:xfrm>
          <a:off x="548640" y="1554480"/>
          <a:ext cx="11064240" cy="2426204"/>
        </p:xfrm>
        <a:graphic>
          <a:graphicData uri="http://schemas.openxmlformats.org/drawingml/2006/table">
            <a:tbl>
              <a:tblPr firstRow="1" bandRow="1">
                <a:tableStyleId>{5C22544A-7EE6-4342-B048-85BDC9FD1C3A}</a:tableStyleId>
              </a:tblPr>
              <a:tblGrid>
                <a:gridCol w="2514600"/>
                <a:gridCol w="2651760"/>
                <a:gridCol w="4206240"/>
                <a:gridCol w="1691640"/>
              </a:tblGrid>
              <a:tr h="329184">
                <a:tc>
                  <a:txBody>
                    <a:bodyPr wrap="square" anchor="t" lIns="73152" rIns="73152"/>
                    <a:lstStyle/>
                    <a:p>
                      <a:pPr algn="l">
                        <a:spcAft>
                          <a:spcPts val="0"/>
                        </a:spcAft>
                      </a:pPr>
                      <a:r>
                        <a:rPr sz="1200" b="1" i="0">
                          <a:solidFill>
                            <a:srgbClr val="FFFFFF"/>
                          </a:solidFill>
                          <a:latin typeface="Arial"/>
                        </a:rPr>
                        <a:t>Rủi ro</a:t>
                      </a:r>
                    </a:p>
                  </a:txBody>
                  <a:tcPr marL="73152" marR="73152" marT="36576" marB="36576" anchor="ctr">
                    <a:solidFill>
                      <a:srgbClr val="2F5D50"/>
                    </a:solidFill>
                  </a:tcPr>
                </a:tc>
                <a:tc>
                  <a:txBody>
                    <a:bodyPr wrap="square" anchor="t" lIns="73152" rIns="73152"/>
                    <a:lstStyle/>
                    <a:p>
                      <a:pPr algn="l">
                        <a:spcAft>
                          <a:spcPts val="0"/>
                        </a:spcAft>
                      </a:pPr>
                      <a:r>
                        <a:rPr sz="1200" b="1" i="0">
                          <a:solidFill>
                            <a:srgbClr val="FFFFFF"/>
                          </a:solidFill>
                          <a:latin typeface="Arial"/>
                        </a:rPr>
                        <a:t>Dấu hiệu sớm</a:t>
                      </a:r>
                    </a:p>
                  </a:txBody>
                  <a:tcPr marL="73152" marR="73152" marT="36576" marB="36576" anchor="ctr">
                    <a:solidFill>
                      <a:srgbClr val="2F5D50"/>
                    </a:solidFill>
                  </a:tcPr>
                </a:tc>
                <a:tc>
                  <a:txBody>
                    <a:bodyPr wrap="square" anchor="t" lIns="73152" rIns="73152"/>
                    <a:lstStyle/>
                    <a:p>
                      <a:pPr algn="l">
                        <a:spcAft>
                          <a:spcPts val="0"/>
                        </a:spcAft>
                      </a:pPr>
                      <a:r>
                        <a:rPr sz="1200" b="1" i="0">
                          <a:solidFill>
                            <a:srgbClr val="FFFFFF"/>
                          </a:solidFill>
                          <a:latin typeface="Arial"/>
                        </a:rPr>
                        <a:t>Phương án dự phòng</a:t>
                      </a:r>
                    </a:p>
                  </a:txBody>
                  <a:tcPr marL="73152" marR="73152" marT="36576" marB="36576" anchor="ctr">
                    <a:solidFill>
                      <a:srgbClr val="2F5D50"/>
                    </a:solidFill>
                  </a:tcPr>
                </a:tc>
                <a:tc>
                  <a:txBody>
                    <a:bodyPr wrap="square" anchor="t" lIns="73152" rIns="73152"/>
                    <a:lstStyle/>
                    <a:p>
                      <a:pPr algn="l">
                        <a:spcAft>
                          <a:spcPts val="0"/>
                        </a:spcAft>
                      </a:pPr>
                      <a:r>
                        <a:rPr sz="1200" b="1" i="0">
                          <a:solidFill>
                            <a:srgbClr val="FFFFFF"/>
                          </a:solidFill>
                          <a:latin typeface="Arial"/>
                        </a:rPr>
                        <a:t>Người xử lý</a:t>
                      </a:r>
                    </a:p>
                  </a:txBody>
                  <a:tcPr marL="73152" marR="73152" marT="36576" marB="36576" anchor="ctr">
                    <a:solidFill>
                      <a:srgbClr val="2F5D50"/>
                    </a:solidFill>
                  </a:tcPr>
                </a:tc>
              </a:tr>
              <a:tr h="329184">
                <a:tc>
                  <a:txBody>
                    <a:bodyPr wrap="square" anchor="t" lIns="73152" rIns="73152"/>
                    <a:lstStyle/>
                    <a:p>
                      <a:pPr algn="l">
                        <a:spcAft>
                          <a:spcPts val="0"/>
                        </a:spcAft>
                      </a:pPr>
                      <a:r>
                        <a:rPr sz="1200" b="0" i="0">
                          <a:solidFill>
                            <a:srgbClr val="1F2A27"/>
                          </a:solidFill>
                          <a:latin typeface="Arial"/>
                        </a:rPr>
                        <a:t>Mưa lớn sáng ngày ra mắt</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Dự báo mưa từ 3 ngày trước</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Dời check-in vào sảnh; chuẩn bị dù và thảm ở lối vào</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Điều phối chính</a:t>
                      </a:r>
                    </a:p>
                  </a:txBody>
                  <a:tcPr marL="73152" marR="73152" marT="36576" marB="36576" anchor="ctr">
                    <a:solidFill>
                      <a:srgbClr val="FFFFFF"/>
                    </a:solidFill>
                  </a:tcPr>
                </a:tc>
              </a:tr>
              <a:tr h="441959">
                <a:tc>
                  <a:txBody>
                    <a:bodyPr wrap="square" anchor="t" lIns="73152" rIns="73152"/>
                    <a:lstStyle/>
                    <a:p>
                      <a:pPr algn="l">
                        <a:spcAft>
                          <a:spcPts val="0"/>
                        </a:spcAft>
                      </a:pPr>
                      <a:r>
                        <a:rPr sz="1200" b="0" i="0">
                          <a:solidFill>
                            <a:srgbClr val="1F2A27"/>
                          </a:solidFill>
                          <a:latin typeface="Arial"/>
                        </a:rPr>
                        <a:t>Khách đến trễ, hội trường vắng lúc mở màn</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Dưới một nửa khách check-in lúc 9:00</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Nhắc khách 1 ngày trước và sáng ngày ra mắt; lùi mở màn 10 phút, kéo dài phần đón khách</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Trưởng nhóm khách mời</a:t>
                      </a:r>
                    </a:p>
                  </a:txBody>
                  <a:tcPr marL="73152" marR="73152" marT="36576" marB="36576" anchor="ctr">
                    <a:solidFill>
                      <a:srgbClr val="F7F5EF"/>
                    </a:solidFill>
                  </a:tcPr>
                </a:tc>
              </a:tr>
              <a:tr h="441959">
                <a:tc>
                  <a:txBody>
                    <a:bodyPr wrap="square" anchor="t" lIns="73152" rIns="73152"/>
                    <a:lstStyle/>
                    <a:p>
                      <a:pPr algn="l">
                        <a:spcAft>
                          <a:spcPts val="0"/>
                        </a:spcAft>
                      </a:pPr>
                      <a:r>
                        <a:rPr sz="1200" b="0" i="0">
                          <a:solidFill>
                            <a:srgbClr val="1F2A27"/>
                          </a:solidFill>
                          <a:latin typeface="Arial"/>
                        </a:rPr>
                        <a:t>Âm thanh, màn LED lỗi</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Lỗi trong buổi tổng duyệt</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Kiểm cả hệ thống lúc tổng duyệt; micro dự phòng; file trình chiếu chạy trên 2 máy</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Trưởng kỹ thuật</a:t>
                      </a:r>
                    </a:p>
                  </a:txBody>
                  <a:tcPr marL="73152" marR="73152" marT="36576" marB="36576" anchor="ctr">
                    <a:solidFill>
                      <a:srgbClr val="FFFFFF"/>
                    </a:solidFill>
                  </a:tcPr>
                </a:tc>
              </a:tr>
              <a:tr h="441959">
                <a:tc>
                  <a:txBody>
                    <a:bodyPr wrap="square" anchor="t" lIns="73152" rIns="73152"/>
                    <a:lstStyle/>
                    <a:p>
                      <a:pPr algn="l">
                        <a:spcAft>
                          <a:spcPts val="0"/>
                        </a:spcAft>
                      </a:pPr>
                      <a:r>
                        <a:rPr sz="1200" b="0" i="0">
                          <a:solidFill>
                            <a:srgbClr val="1F2A27"/>
                          </a:solidFill>
                          <a:latin typeface="Arial"/>
                        </a:rPr>
                        <a:t>Địa điểm đổi giờ cho vào lắp đặt</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Địa điểm chưa xác nhận giờ bằng văn bản</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Ghi giờ lắp đặt vào hợp đồng địa điểm; có phương án dựng gọn, bớt hạng mục trang trí</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Trưởng dự án</a:t>
                      </a:r>
                    </a:p>
                  </a:txBody>
                  <a:tcPr marL="73152" marR="73152" marT="36576" marB="36576" anchor="ctr">
                    <a:solidFill>
                      <a:srgbClr val="F7F5EF"/>
                    </a:solidFill>
                  </a:tcPr>
                </a:tc>
              </a:tr>
              <a:tr h="441959">
                <a:tc>
                  <a:txBody>
                    <a:bodyPr wrap="square" anchor="t" lIns="73152" rIns="73152"/>
                    <a:lstStyle/>
                    <a:p>
                      <a:pPr algn="l">
                        <a:spcAft>
                          <a:spcPts val="0"/>
                        </a:spcAft>
                      </a:pPr>
                      <a:r>
                        <a:rPr sz="1200" b="0" i="0">
                          <a:solidFill>
                            <a:srgbClr val="1F2A27"/>
                          </a:solidFill>
                          <a:latin typeface="Arial"/>
                        </a:rPr>
                        <a:t>Hàng mẫu sampling giao trễ</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Chưa có lịch giao trước 5 ngày</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Nhãn hàng giao trước 3 ngày như brief; đếm khi nhận; thiếu thì lùi ca đầu 1 ngày</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Giám sát sampling</a:t>
                      </a:r>
                    </a:p>
                  </a:txBody>
                  <a:tcPr marL="73152" marR="73152" marT="36576" marB="36576" anchor="ctr">
                    <a:solidFill>
                      <a:srgbClr val="FFFFFF"/>
                    </a:solidFill>
                  </a:tcPr>
                </a:tc>
              </a:tr>
            </a:tbl>
          </a:graphicData>
        </a:graphic>
      </p:graphicFrame>
      <p:sp>
        <p:nvSpPr>
          <p:cNvPr id="8" name="Rectangle 7"/>
          <p:cNvSpPr/>
          <p:nvPr/>
        </p:nvSpPr>
        <p:spPr>
          <a:xfrm>
            <a:off x="512063" y="1517904"/>
            <a:ext cx="11137392" cy="2499360"/>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4 · NGÂN SÁCH VÀ XÁC NHẬN</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Ngân sách tóm tắt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15</a:t>
            </a:r>
          </a:p>
        </p:txBody>
      </p:sp>
      <p:graphicFrame>
        <p:nvGraphicFramePr>
          <p:cNvPr id="7" name="Chart 6"/>
          <p:cNvGraphicFramePr>
            <a:graphicFrameLocks noGrp="1"/>
          </p:cNvGraphicFramePr>
          <p:nvPr/>
        </p:nvGraphicFramePr>
        <p:xfrm>
          <a:off x="457200" y="1463040"/>
          <a:ext cx="7680960" cy="4754880"/>
        </p:xfrm>
        <a:graphic>
          <a:graphicData uri="http://schemas.openxmlformats.org/drawingml/2006/chart">
            <c:chart xmlns:c="http://schemas.openxmlformats.org/drawingml/2006/chart" r:id="rId3"/>
          </a:graphicData>
        </a:graphic>
      </p:graphicFrame>
      <p:sp>
        <p:nvSpPr>
          <p:cNvPr id="8" name="Rounded Rectangle 7"/>
          <p:cNvSpPr/>
          <p:nvPr/>
        </p:nvSpPr>
        <p:spPr>
          <a:xfrm>
            <a:off x="8366760" y="1554480"/>
            <a:ext cx="3273552" cy="841248"/>
          </a:xfrm>
          <a:prstGeom prst="roundRect">
            <a:avLst>
              <a:gd name="adj" fmla="val 6000"/>
            </a:avLst>
          </a:prstGeom>
          <a:solidFill>
            <a:srgbClr val="2F5D50"/>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0"/>
              </a:spcAft>
            </a:pPr>
            <a:r>
              <a:rPr sz="1200" b="0" i="0">
                <a:solidFill>
                  <a:srgbClr val="FFFFFF"/>
                </a:solidFill>
                <a:latin typeface="Arial"/>
              </a:rPr>
              <a:t>Phương án A</a:t>
            </a:r>
          </a:p>
          <a:p>
            <a:pPr algn="ctr">
              <a:spcAft>
                <a:spcPts val="0"/>
              </a:spcAft>
            </a:pPr>
            <a:r>
              <a:rPr sz="2000" b="1" i="0">
                <a:solidFill>
                  <a:srgbClr val="FFFFFF"/>
                </a:solidFill>
                <a:latin typeface="Arial"/>
              </a:rPr>
              <a:t>khoảng 422 triệu</a:t>
            </a:r>
          </a:p>
        </p:txBody>
      </p:sp>
      <p:sp>
        <p:nvSpPr>
          <p:cNvPr id="9" name="Rounded Rectangle 8"/>
          <p:cNvSpPr/>
          <p:nvPr/>
        </p:nvSpPr>
        <p:spPr>
          <a:xfrm>
            <a:off x="8366760" y="2514600"/>
            <a:ext cx="3273552" cy="841248"/>
          </a:xfrm>
          <a:prstGeom prst="roundRect">
            <a:avLst>
              <a:gd name="adj" fmla="val 6000"/>
            </a:avLst>
          </a:prstGeom>
          <a:solidFill>
            <a:srgbClr val="A9C5BA"/>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0"/>
              </a:spcAft>
            </a:pPr>
            <a:r>
              <a:rPr sz="1200" b="0" i="0">
                <a:solidFill>
                  <a:srgbClr val="2F5D50"/>
                </a:solidFill>
                <a:latin typeface="Arial"/>
              </a:rPr>
              <a:t>Phương án B</a:t>
            </a:r>
          </a:p>
          <a:p>
            <a:pPr algn="ctr">
              <a:spcAft>
                <a:spcPts val="0"/>
              </a:spcAft>
            </a:pPr>
            <a:r>
              <a:rPr sz="2000" b="1" i="0">
                <a:solidFill>
                  <a:srgbClr val="2F5D50"/>
                </a:solidFill>
                <a:latin typeface="Arial"/>
              </a:rPr>
              <a:t>khoảng 232 triệu</a:t>
            </a:r>
          </a:p>
        </p:txBody>
      </p:sp>
      <p:sp>
        <p:nvSpPr>
          <p:cNvPr id="10" name="Rounded Rectangle 9"/>
          <p:cNvSpPr/>
          <p:nvPr/>
        </p:nvSpPr>
        <p:spPr>
          <a:xfrm>
            <a:off x="8366760" y="3474720"/>
            <a:ext cx="3273552" cy="841248"/>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0"/>
              </a:spcAft>
            </a:pPr>
            <a:r>
              <a:rPr sz="1200" b="0" i="0">
                <a:solidFill>
                  <a:srgbClr val="2F5D50"/>
                </a:solidFill>
                <a:latin typeface="Arial"/>
              </a:rPr>
              <a:t>Giai đoạn 2: sampling</a:t>
            </a:r>
          </a:p>
          <a:p>
            <a:pPr algn="ctr">
              <a:spcAft>
                <a:spcPts val="0"/>
              </a:spcAft>
            </a:pPr>
            <a:r>
              <a:rPr sz="2000" b="1" i="0">
                <a:solidFill>
                  <a:srgbClr val="2F5D50"/>
                </a:solidFill>
                <a:latin typeface="Arial"/>
              </a:rPr>
              <a:t>khoảng 121 triệu</a:t>
            </a:r>
          </a:p>
        </p:txBody>
      </p:sp>
      <p:sp>
        <p:nvSpPr>
          <p:cNvPr id="11" name="Rounded Rectangle 10"/>
          <p:cNvSpPr/>
          <p:nvPr/>
        </p:nvSpPr>
        <p:spPr>
          <a:xfrm>
            <a:off x="8366760" y="4434840"/>
            <a:ext cx="3273552"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300"/>
              </a:spcAft>
            </a:pPr>
            <a:r>
              <a:rPr sz="1050" b="0" i="0">
                <a:solidFill>
                  <a:srgbClr val="1F2A27"/>
                </a:solidFill>
                <a:latin typeface="Arial"/>
              </a:rPr>
              <a:t>• Chưa VAT; đã gồm phí quản lý 10% (giả định minh họa, đổi theo hợp đồng).</a:t>
            </a:r>
          </a:p>
          <a:p>
            <a:pPr algn="l">
              <a:spcAft>
                <a:spcPts val="300"/>
              </a:spcAft>
            </a:pPr>
            <a:r>
              <a:rPr sz="1050" b="0" i="0">
                <a:solidFill>
                  <a:srgbClr val="1F2A27"/>
                </a:solidFill>
                <a:latin typeface="Arial"/>
              </a:rPr>
              <a:t>• Không gồm quà tặng khách mời (ngoài phạm vi brief). Chưa gồm thuê địa điểm: báo sau khi chốt nơi.</a:t>
            </a:r>
          </a:p>
          <a:p>
            <a:pPr algn="l">
              <a:spcAft>
                <a:spcPts val="300"/>
              </a:spcAft>
            </a:pPr>
            <a:r>
              <a:rPr sz="1050" b="0" i="0">
                <a:solidFill>
                  <a:srgbClr val="1F2A27"/>
                </a:solidFill>
                <a:latin typeface="Arial"/>
              </a:rPr>
              <a:t>• Sampling chưa gồm hàng mẫu và phí mặt bằng siêu thị. Chi tiết ở file Excel gửi kèm.</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4 · NGÂN SÁCH VÀ XÁC NHẬN</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Cần nhãn hàng xác nhận</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16</a:t>
            </a:r>
          </a:p>
        </p:txBody>
      </p:sp>
      <p:sp>
        <p:nvSpPr>
          <p:cNvPr id="7" name="Rounded Rectangle 6"/>
          <p:cNvSpPr/>
          <p:nvPr/>
        </p:nvSpPr>
        <p:spPr>
          <a:xfrm>
            <a:off x="548640" y="1554480"/>
            <a:ext cx="6858000" cy="452628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182880" rIns="182880"/>
          <a:lstStyle/>
          <a:p>
            <a:pPr algn="l">
              <a:spcAft>
                <a:spcPts val="1100"/>
              </a:spcAft>
            </a:pPr>
            <a:r>
              <a:rPr sz="1550" b="0" i="0">
                <a:solidFill>
                  <a:srgbClr val="1F2A27"/>
                </a:solidFill>
                <a:latin typeface="Arial"/>
              </a:rPr>
              <a:t>□  Chọn phương án A hoặc phương án B</a:t>
            </a:r>
          </a:p>
          <a:p>
            <a:pPr algn="l">
              <a:spcAft>
                <a:spcPts val="1100"/>
              </a:spcAft>
            </a:pPr>
            <a:r>
              <a:rPr sz="1550" b="0" i="0">
                <a:solidFill>
                  <a:srgbClr val="1F2A27"/>
                </a:solidFill>
                <a:latin typeface="Arial"/>
              </a:rPr>
              <a:t>□  Chọn 1 trong 3 địa điểm đề xuất</a:t>
            </a:r>
          </a:p>
          <a:p>
            <a:pPr algn="l">
              <a:spcAft>
                <a:spcPts val="1100"/>
              </a:spcAft>
            </a:pPr>
            <a:r>
              <a:rPr sz="1550" b="0" i="0">
                <a:solidFill>
                  <a:srgbClr val="1F2A27"/>
                </a:solidFill>
                <a:latin typeface="Arial"/>
              </a:rPr>
              <a:t>□  Chọn MC 1 hoặc MC 2</a:t>
            </a:r>
          </a:p>
          <a:p>
            <a:pPr algn="l">
              <a:spcAft>
                <a:spcPts val="1100"/>
              </a:spcAft>
            </a:pPr>
            <a:r>
              <a:rPr sz="1550" b="0" i="0">
                <a:solidFill>
                  <a:srgbClr val="1F2A27"/>
                </a:solidFill>
                <a:latin typeface="Arial"/>
              </a:rPr>
              <a:t>□  Giữ ngày 11/03/2027 hay lùi 1 tuần</a:t>
            </a:r>
          </a:p>
          <a:p>
            <a:pPr algn="l">
              <a:spcAft>
                <a:spcPts val="1100"/>
              </a:spcAft>
            </a:pPr>
            <a:r>
              <a:rPr sz="1550" b="0" i="0">
                <a:solidFill>
                  <a:srgbClr val="1F2A27"/>
                </a:solidFill>
                <a:latin typeface="Arial"/>
              </a:rPr>
              <a:t>□  Danh sách điểm sampling, bên đặt mặt bằng siêu thị</a:t>
            </a:r>
          </a:p>
          <a:p>
            <a:pPr algn="l">
              <a:spcAft>
                <a:spcPts val="1100"/>
              </a:spcAft>
            </a:pPr>
            <a:r>
              <a:rPr sz="1550" b="0" i="0">
                <a:solidFill>
                  <a:srgbClr val="1F2A27"/>
                </a:solidFill>
                <a:latin typeface="Arial"/>
              </a:rPr>
              <a:t>□  Hạng mục tùy chọn: chụp in ảnh lấy liền, livestream</a:t>
            </a:r>
          </a:p>
          <a:p>
            <a:pPr algn="l">
              <a:spcAft>
                <a:spcPts val="1100"/>
              </a:spcAft>
            </a:pPr>
            <a:r>
              <a:rPr sz="1550" b="1" i="0">
                <a:solidFill>
                  <a:srgbClr val="2F5D50"/>
                </a:solidFill>
                <a:latin typeface="Arial"/>
              </a:rPr>
              <a:t>□  Góp ý vòng 1 trước 14/01/2027 để gửi bản 2 ngày 18/01</a:t>
            </a:r>
          </a:p>
        </p:txBody>
      </p:sp>
      <p:sp>
        <p:nvSpPr>
          <p:cNvPr id="8" name="Rounded Rectangle 7"/>
          <p:cNvSpPr/>
          <p:nvPr/>
        </p:nvSpPr>
        <p:spPr>
          <a:xfrm>
            <a:off x="7726679" y="1554480"/>
            <a:ext cx="3913632" cy="4526280"/>
          </a:xfrm>
          <a:prstGeom prst="roundRect">
            <a:avLst>
              <a:gd name="adj" fmla="val 6000"/>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8001000" y="1828800"/>
            <a:ext cx="3474720" cy="822960"/>
          </a:xfrm>
          <a:prstGeom prst="rect">
            <a:avLst/>
          </a:prstGeom>
          <a:noFill/>
        </p:spPr>
        <p:txBody>
          <a:bodyPr wrap="square" anchor="t" lIns="73152" rIns="73152"/>
          <a:lstStyle/>
          <a:p>
            <a:pPr algn="l">
              <a:spcAft>
                <a:spcPts val="400"/>
              </a:spcAft>
            </a:pPr>
            <a:r>
              <a:rPr sz="4000" b="1" i="0">
                <a:solidFill>
                  <a:srgbClr val="FFFFFF"/>
                </a:solidFill>
                <a:latin typeface="Arial"/>
              </a:rPr>
              <a:t>Cảm ơn</a:t>
            </a:r>
          </a:p>
        </p:txBody>
      </p:sp>
      <p:sp>
        <p:nvSpPr>
          <p:cNvPr id="10" name="Rounded Rectangle 9"/>
          <p:cNvSpPr/>
          <p:nvPr/>
        </p:nvSpPr>
        <p:spPr>
          <a:xfrm>
            <a:off x="8001000" y="2926080"/>
            <a:ext cx="3383280" cy="1828800"/>
          </a:xfrm>
          <a:prstGeom prst="roundRect">
            <a:avLst>
              <a:gd name="adj" fmla="val 6000"/>
            </a:avLst>
          </a:prstGeom>
          <a:solidFill>
            <a:srgbClr val="2F5D50"/>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1" i="1">
                <a:solidFill>
                  <a:srgbClr val="A9C5BA"/>
                </a:solidFill>
                <a:latin typeface="Arial"/>
              </a:rPr>
              <a:t>[Tên công ty của bạn]</a:t>
            </a:r>
          </a:p>
          <a:p>
            <a:pPr algn="l">
              <a:spcAft>
                <a:spcPts val="400"/>
              </a:spcAft>
            </a:pPr>
            <a:r>
              <a:rPr sz="1500" b="0" i="1">
                <a:solidFill>
                  <a:srgbClr val="A9C5BA"/>
                </a:solidFill>
                <a:latin typeface="Arial"/>
              </a:rPr>
              <a:t>[Người phụ trách] · [điện thoại]</a:t>
            </a:r>
          </a:p>
          <a:p>
            <a:pPr algn="l">
              <a:spcAft>
                <a:spcPts val="400"/>
              </a:spcAft>
            </a:pPr>
            <a:r>
              <a:rPr sz="1500" b="0" i="1">
                <a:solidFill>
                  <a:srgbClr val="A9C5BA"/>
                </a:solidFill>
                <a:latin typeface="Arial"/>
              </a:rPr>
              <a:t>[email]</a:t>
            </a:r>
          </a:p>
        </p:txBody>
      </p:sp>
      <p:sp>
        <p:nvSpPr>
          <p:cNvPr id="11" name="TextBox 10"/>
          <p:cNvSpPr txBox="1"/>
          <p:nvPr/>
        </p:nvSpPr>
        <p:spPr>
          <a:xfrm>
            <a:off x="8001000" y="5029200"/>
            <a:ext cx="3383280" cy="822960"/>
          </a:xfrm>
          <a:prstGeom prst="rect">
            <a:avLst/>
          </a:prstGeom>
          <a:noFill/>
        </p:spPr>
        <p:txBody>
          <a:bodyPr wrap="square" anchor="t" lIns="73152" rIns="73152"/>
          <a:lstStyle/>
          <a:p>
            <a:pPr algn="l">
              <a:spcAft>
                <a:spcPts val="400"/>
              </a:spcAft>
            </a:pPr>
            <a:r>
              <a:rPr sz="1100" b="0" i="1">
                <a:solidFill>
                  <a:srgbClr val="A9C5BA"/>
                </a:solidFill>
                <a:latin typeface="Arial"/>
              </a:rPr>
              <a:t>Bản này là phiên bản 1; mỗi lần sửa đổi số phiên bản ở bìa và tên tệp theo ngày.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