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rels" ContentType="application/vnd.openxmlformats-package.relationships+xml"/>
  <Default Extension="xlsx" ContentType="application/vnd.openxmlformats-officedocument.spreadsheetml.sheet"/>
  <Default Extension="xml" ContentType="application/xml"/>
  <Override PartName="/docProps/app.xml" ContentType="application/vnd.openxmlformats-officedocument.extended-properties+xml"/>
  <Override PartName="/docProps/core.xml" ContentType="application/vnd.openxmlformats-package.core-properties+xml"/>
  <Override PartName="/ppt/charts/chart1.xml" ContentType="application/vnd.openxmlformats-officedocument.drawingml.chart+xml"/>
  <Override PartName="/ppt/charts/chart2.xml" ContentType="application/vnd.openxmlformats-officedocument.drawingml.chart+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9"/>
    <p:sldId id="258" r:id="rId10"/>
    <p:sldId id="259" r:id="rId11"/>
    <p:sldId id="260" r:id="rId12"/>
    <p:sldId id="261" r:id="rId13"/>
    <p:sldId id="262" r:id="rId14"/>
    <p:sldId id="263" r:id="rId15"/>
  </p:sldIdLst>
  <p:sldSz cx="12191695"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notesMaster" Target="notesMasters/notesMaster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Sheet2.xlsx"/></Relationships>
</file>

<file path=ppt/charts/chart1.xml><?xml version="1.0" encoding="utf-8"?>
<c:chartSpace xmlns:c="http://schemas.openxmlformats.org/drawingml/2006/chart" xmlns:a="http://schemas.openxmlformats.org/drawingml/2006/main" xmlns:r="http://schemas.openxmlformats.org/officeDocument/2006/relationships">
  <c:date1904 val="0"/>
  <c:chart>
    <c:autoTitleDeleted val="0"/>
    <c:plotArea>
      <c:barChart>
        <c:barDir val="bar"/>
        <c:grouping val="stacked"/>
        <c:ser>
          <c:idx val="0"/>
          <c:order val="0"/>
          <c:tx>
            <c:strRef>
              <c:f>Sheet1!$B$1</c:f>
              <c:strCache>
                <c:ptCount val="1"/>
                <c:pt idx="0">
                  <c:v>Bắt đầu</c:v>
                </c:pt>
              </c:strCache>
            </c:strRef>
          </c:tx>
          <c:spPr>
            <a:noFill/>
            <a:ln>
              <a:noFill/>
            </a:ln>
          </c:spPr>
          <c:cat>
            <c:strRef>
              <c:f>Sheet1!$A$2:$A$24</c:f>
              <c:strCache>
                <c:ptCount val="23"/>
                <c:pt idx="0">
                  <c:v>Nhận brief</c:v>
                </c:pt>
                <c:pt idx="1">
                  <c:v>Hỏi làm rõ brief</c:v>
                </c:pt>
                <c:pt idx="2">
                  <c:v>Gửi proposal bản 1 và báo giá sơ bộ</c:v>
                </c:pt>
                <c:pt idx="3">
                  <c:v>Nhãn hàng góp ý vòng 1</c:v>
                </c:pt>
                <c:pt idx="4">
                  <c:v>Gửi proposal bản 2</c:v>
                </c:pt>
                <c:pt idx="5">
                  <c:v>Chốt phương án, ký hợp đồng</c:v>
                </c:pt>
                <c:pt idx="6">
                  <c:v>Duyệt key visual</c:v>
                </c:pt>
                <c:pt idx="7">
                  <c:v>Ký hợp đồng địa điểm</c:v>
                </c:pt>
                <c:pt idx="8">
                  <c:v>Duyệt phối cảnh 3D</c:v>
                </c:pt>
                <c:pt idx="9">
                  <c:v>Siêu thị duyệt điểm sampling</c:v>
                </c:pt>
                <c:pt idx="10">
                  <c:v>Địa điểm duyệt layout</c:v>
                </c:pt>
                <c:pt idx="11">
                  <c:v>Duyệt kịch bản, chương trình</c:v>
                </c:pt>
                <c:pt idx="12">
                  <c:v>Duyệt và in vật phẩm sampling</c:v>
                </c:pt>
                <c:pt idx="13">
                  <c:v>Sản xuất sân khấu, backdrop</c:v>
                </c:pt>
                <c:pt idx="14">
                  <c:v>Chốt danh sách khách</c:v>
                </c:pt>
                <c:pt idx="15">
                  <c:v>Tuyển, training PG</c:v>
                </c:pt>
                <c:pt idx="16">
                  <c:v>Nhận hàng mẫu sampling</c:v>
                </c:pt>
                <c:pt idx="17">
                  <c:v>Tổng duyệt</c:v>
                </c:pt>
                <c:pt idx="18">
                  <c:v>Ngày ra mắt</c:v>
                </c:pt>
                <c:pt idx="19">
                  <c:v>Sampling tuần 1 (Thứ Sáu-Chủ nhật)</c:v>
                </c:pt>
                <c:pt idx="20">
                  <c:v>Sampling tuần 2 (Thứ Sáu-Chủ nhật)</c:v>
                </c:pt>
                <c:pt idx="21">
                  <c:v>Báo cáo tổng kết</c:v>
                </c:pt>
                <c:pt idx="22">
                  <c:v>Nghiệm thu</c:v>
                </c:pt>
              </c:strCache>
            </c:strRef>
          </c:cat>
          <c:val>
            <c:numRef>
              <c:f>Sheet1!$B$2:$B$24</c:f>
              <c:numCache>
                <c:formatCode>dd/mm/yyyy</c:formatCode>
                <c:ptCount val="23"/>
                <c:pt idx="0">
                  <c:v>46392</c:v>
                </c:pt>
                <c:pt idx="1">
                  <c:v>46393</c:v>
                </c:pt>
                <c:pt idx="2">
                  <c:v>46399</c:v>
                </c:pt>
                <c:pt idx="3">
                  <c:v>46400</c:v>
                </c:pt>
                <c:pt idx="4">
                  <c:v>46405</c:v>
                </c:pt>
                <c:pt idx="5">
                  <c:v>46408</c:v>
                </c:pt>
                <c:pt idx="6">
                  <c:v>46414</c:v>
                </c:pt>
                <c:pt idx="7">
                  <c:v>46419</c:v>
                </c:pt>
                <c:pt idx="8">
                  <c:v>46433</c:v>
                </c:pt>
                <c:pt idx="9">
                  <c:v>46433</c:v>
                </c:pt>
                <c:pt idx="10">
                  <c:v>46436</c:v>
                </c:pt>
                <c:pt idx="11">
                  <c:v>46440</c:v>
                </c:pt>
                <c:pt idx="12">
                  <c:v>46440</c:v>
                </c:pt>
                <c:pt idx="13">
                  <c:v>46443</c:v>
                </c:pt>
                <c:pt idx="14">
                  <c:v>46447</c:v>
                </c:pt>
                <c:pt idx="15">
                  <c:v>46447</c:v>
                </c:pt>
                <c:pt idx="16">
                  <c:v>46455</c:v>
                </c:pt>
                <c:pt idx="17">
                  <c:v>46456</c:v>
                </c:pt>
                <c:pt idx="18">
                  <c:v>46457</c:v>
                </c:pt>
                <c:pt idx="19">
                  <c:v>46458</c:v>
                </c:pt>
                <c:pt idx="20">
                  <c:v>46465</c:v>
                </c:pt>
                <c:pt idx="21">
                  <c:v>46468</c:v>
                </c:pt>
                <c:pt idx="22">
                  <c:v>46472</c:v>
                </c:pt>
              </c:numCache>
            </c:numRef>
          </c:val>
        </c:ser>
        <c:ser>
          <c:idx val="1"/>
          <c:order val="1"/>
          <c:tx>
            <c:strRef>
              <c:f>Sheet1!$C$1</c:f>
              <c:strCache>
                <c:ptCount val="1"/>
                <c:pt idx="0">
                  <c:v>Số ngày</c:v>
                </c:pt>
              </c:strCache>
            </c:strRef>
          </c:tx>
          <c:dPt>
            <c:idx val="0"/>
            <c:spPr>
              <a:solidFill>
                <a:srgbClr val="4E7D6E"/>
              </a:solidFill>
            </c:spPr>
          </c:dPt>
          <c:dPt>
            <c:idx val="1"/>
            <c:spPr>
              <a:solidFill>
                <a:srgbClr val="4E7D6E"/>
              </a:solidFill>
            </c:spPr>
          </c:dPt>
          <c:dPt>
            <c:idx val="2"/>
            <c:spPr>
              <a:solidFill>
                <a:srgbClr val="4E7D6E"/>
              </a:solidFill>
            </c:spPr>
          </c:dPt>
          <c:dPt>
            <c:idx val="3"/>
            <c:spPr>
              <a:solidFill>
                <a:srgbClr val="D99A3D"/>
              </a:solidFill>
            </c:spPr>
          </c:dPt>
          <c:dPt>
            <c:idx val="4"/>
            <c:spPr>
              <a:solidFill>
                <a:srgbClr val="4E7D6E"/>
              </a:solidFill>
            </c:spPr>
          </c:dPt>
          <c:dPt>
            <c:idx val="5"/>
            <c:spPr>
              <a:solidFill>
                <a:srgbClr val="D99A3D"/>
              </a:solidFill>
            </c:spPr>
          </c:dPt>
          <c:dPt>
            <c:idx val="6"/>
            <c:spPr>
              <a:solidFill>
                <a:srgbClr val="D99A3D"/>
              </a:solidFill>
            </c:spPr>
          </c:dPt>
          <c:dPt>
            <c:idx val="7"/>
            <c:spPr>
              <a:solidFill>
                <a:srgbClr val="D99A3D"/>
              </a:solidFill>
            </c:spPr>
          </c:dPt>
          <c:dPt>
            <c:idx val="8"/>
            <c:spPr>
              <a:solidFill>
                <a:srgbClr val="D99A3D"/>
              </a:solidFill>
            </c:spPr>
          </c:dPt>
          <c:dPt>
            <c:idx val="9"/>
            <c:spPr>
              <a:solidFill>
                <a:srgbClr val="D99A3D"/>
              </a:solidFill>
            </c:spPr>
          </c:dPt>
          <c:dPt>
            <c:idx val="10"/>
            <c:spPr>
              <a:solidFill>
                <a:srgbClr val="D99A3D"/>
              </a:solidFill>
            </c:spPr>
          </c:dPt>
          <c:dPt>
            <c:idx val="11"/>
            <c:spPr>
              <a:solidFill>
                <a:srgbClr val="D99A3D"/>
              </a:solidFill>
            </c:spPr>
          </c:dPt>
          <c:dPt>
            <c:idx val="12"/>
            <c:spPr>
              <a:solidFill>
                <a:srgbClr val="D99A3D"/>
              </a:solidFill>
            </c:spPr>
          </c:dPt>
          <c:dPt>
            <c:idx val="13"/>
            <c:spPr>
              <a:solidFill>
                <a:srgbClr val="4E7D6E"/>
              </a:solidFill>
            </c:spPr>
          </c:dPt>
          <c:dPt>
            <c:idx val="14"/>
            <c:spPr>
              <a:solidFill>
                <a:srgbClr val="D99A3D"/>
              </a:solidFill>
            </c:spPr>
          </c:dPt>
          <c:dPt>
            <c:idx val="15"/>
            <c:spPr>
              <a:solidFill>
                <a:srgbClr val="4E7D6E"/>
              </a:solidFill>
            </c:spPr>
          </c:dPt>
          <c:dPt>
            <c:idx val="16"/>
            <c:spPr>
              <a:solidFill>
                <a:srgbClr val="4E7D6E"/>
              </a:solidFill>
            </c:spPr>
          </c:dPt>
          <c:dPt>
            <c:idx val="17"/>
            <c:spPr>
              <a:solidFill>
                <a:srgbClr val="4E7D6E"/>
              </a:solidFill>
            </c:spPr>
          </c:dPt>
          <c:dPt>
            <c:idx val="18"/>
            <c:spPr>
              <a:solidFill>
                <a:srgbClr val="B8463A"/>
              </a:solidFill>
            </c:spPr>
          </c:dPt>
          <c:dPt>
            <c:idx val="19"/>
            <c:spPr>
              <a:solidFill>
                <a:srgbClr val="4E7D6E"/>
              </a:solidFill>
            </c:spPr>
          </c:dPt>
          <c:dPt>
            <c:idx val="20"/>
            <c:spPr>
              <a:solidFill>
                <a:srgbClr val="4E7D6E"/>
              </a:solidFill>
            </c:spPr>
          </c:dPt>
          <c:dPt>
            <c:idx val="21"/>
            <c:spPr>
              <a:solidFill>
                <a:srgbClr val="4E7D6E"/>
              </a:solidFill>
            </c:spPr>
          </c:dPt>
          <c:dPt>
            <c:idx val="22"/>
            <c:spPr>
              <a:solidFill>
                <a:srgbClr val="D99A3D"/>
              </a:solidFill>
            </c:spPr>
          </c:dPt>
          <c:cat>
            <c:strRef>
              <c:f>Sheet1!$A$2:$A$24</c:f>
              <c:strCache>
                <c:ptCount val="23"/>
                <c:pt idx="0">
                  <c:v>Nhận brief</c:v>
                </c:pt>
                <c:pt idx="1">
                  <c:v>Hỏi làm rõ brief</c:v>
                </c:pt>
                <c:pt idx="2">
                  <c:v>Gửi proposal bản 1 và báo giá sơ bộ</c:v>
                </c:pt>
                <c:pt idx="3">
                  <c:v>Nhãn hàng góp ý vòng 1</c:v>
                </c:pt>
                <c:pt idx="4">
                  <c:v>Gửi proposal bản 2</c:v>
                </c:pt>
                <c:pt idx="5">
                  <c:v>Chốt phương án, ký hợp đồng</c:v>
                </c:pt>
                <c:pt idx="6">
                  <c:v>Duyệt key visual</c:v>
                </c:pt>
                <c:pt idx="7">
                  <c:v>Ký hợp đồng địa điểm</c:v>
                </c:pt>
                <c:pt idx="8">
                  <c:v>Duyệt phối cảnh 3D</c:v>
                </c:pt>
                <c:pt idx="9">
                  <c:v>Siêu thị duyệt điểm sampling</c:v>
                </c:pt>
                <c:pt idx="10">
                  <c:v>Địa điểm duyệt layout</c:v>
                </c:pt>
                <c:pt idx="11">
                  <c:v>Duyệt kịch bản, chương trình</c:v>
                </c:pt>
                <c:pt idx="12">
                  <c:v>Duyệt và in vật phẩm sampling</c:v>
                </c:pt>
                <c:pt idx="13">
                  <c:v>Sản xuất sân khấu, backdrop</c:v>
                </c:pt>
                <c:pt idx="14">
                  <c:v>Chốt danh sách khách</c:v>
                </c:pt>
                <c:pt idx="15">
                  <c:v>Tuyển, training PG</c:v>
                </c:pt>
                <c:pt idx="16">
                  <c:v>Nhận hàng mẫu sampling</c:v>
                </c:pt>
                <c:pt idx="17">
                  <c:v>Tổng duyệt</c:v>
                </c:pt>
                <c:pt idx="18">
                  <c:v>Ngày ra mắt</c:v>
                </c:pt>
                <c:pt idx="19">
                  <c:v>Sampling tuần 1 (Thứ Sáu-Chủ nhật)</c:v>
                </c:pt>
                <c:pt idx="20">
                  <c:v>Sampling tuần 2 (Thứ Sáu-Chủ nhật)</c:v>
                </c:pt>
                <c:pt idx="21">
                  <c:v>Báo cáo tổng kết</c:v>
                </c:pt>
                <c:pt idx="22">
                  <c:v>Nghiệm thu</c:v>
                </c:pt>
              </c:strCache>
            </c:strRef>
          </c:cat>
          <c:val>
            <c:numRef>
              <c:f>Sheet1!$C$2:$C$24</c:f>
              <c:numCache>
                <c:formatCode>0</c:formatCode>
                <c:ptCount val="23"/>
                <c:pt idx="0">
                  <c:v>1</c:v>
                </c:pt>
                <c:pt idx="1">
                  <c:v>2</c:v>
                </c:pt>
                <c:pt idx="2">
                  <c:v>1</c:v>
                </c:pt>
                <c:pt idx="3">
                  <c:v>2</c:v>
                </c:pt>
                <c:pt idx="4">
                  <c:v>1</c:v>
                </c:pt>
                <c:pt idx="5">
                  <c:v>3</c:v>
                </c:pt>
                <c:pt idx="6">
                  <c:v>3</c:v>
                </c:pt>
                <c:pt idx="7">
                  <c:v>3</c:v>
                </c:pt>
                <c:pt idx="8">
                  <c:v>3</c:v>
                </c:pt>
                <c:pt idx="9">
                  <c:v>10</c:v>
                </c:pt>
                <c:pt idx="10">
                  <c:v>4</c:v>
                </c:pt>
                <c:pt idx="11">
                  <c:v>3</c:v>
                </c:pt>
                <c:pt idx="12">
                  <c:v>7</c:v>
                </c:pt>
                <c:pt idx="13">
                  <c:v>12</c:v>
                </c:pt>
                <c:pt idx="14">
                  <c:v>1</c:v>
                </c:pt>
                <c:pt idx="15">
                  <c:v>8</c:v>
                </c:pt>
                <c:pt idx="16">
                  <c:v>1</c:v>
                </c:pt>
                <c:pt idx="17">
                  <c:v>1</c:v>
                </c:pt>
                <c:pt idx="18">
                  <c:v>1</c:v>
                </c:pt>
                <c:pt idx="19">
                  <c:v>3</c:v>
                </c:pt>
                <c:pt idx="20">
                  <c:v>3</c:v>
                </c:pt>
                <c:pt idx="21">
                  <c:v>3</c:v>
                </c:pt>
                <c:pt idx="22">
                  <c:v>2</c:v>
                </c:pt>
              </c:numCache>
            </c:numRef>
          </c:val>
        </c:ser>
        <c:gapWidth val="45"/>
        <c:overlap val="100"/>
        <c:axId val="-2068027336"/>
        <c:axId val="-2113994440"/>
      </c:barChart>
      <c:catAx>
        <c:axId val="-2068027336"/>
        <c:scaling>
          <c:orientation val="maxMin"/>
        </c:scaling>
        <c:delete val="0"/>
        <c:axPos val="l"/>
        <c:majorTickMark val="out"/>
        <c:minorTickMark val="none"/>
        <c:tickLblPos val="nextTo"/>
        <c:spPr>
          <a:ln>
            <a:solidFill>
              <a:srgbClr val="D5DDD9"/>
            </a:solidFill>
          </a:ln>
        </c:spPr>
        <c:txPr>
          <a:bodyPr/>
          <a:lstStyle/>
          <a:p>
            <a:pPr>
              <a:defRPr sz="1000"/>
            </a:pPr>
          </a:p>
        </c:txPr>
        <c:crossAx val="-2113994440"/>
        <c:crosses val="autoZero"/>
        <c:auto val="1"/>
        <c:lblAlgn val="ctr"/>
        <c:lblOffset val="100"/>
        <c:noMultiLvlLbl val="0"/>
      </c:catAx>
      <c:valAx>
        <c:axId val="-2113994440"/>
        <c:scaling>
          <c:max val="46475.0"/>
          <c:min val="46391.0"/>
        </c:scaling>
        <c:delete val="0"/>
        <c:axPos val="b"/>
        <c:majorGridlines>
          <c:spPr>
            <a:ln>
              <a:solidFill>
                <a:srgbClr val="E4E8E6"/>
              </a:solidFill>
            </a:ln>
          </c:spPr>
        </c:majorGridlines>
        <c:numFmt formatCode="dd/mm" sourceLinked="0"/>
        <c:majorTickMark val="out"/>
        <c:minorTickMark val="none"/>
        <c:tickLblPos val="nextTo"/>
        <c:spPr>
          <a:ln>
            <a:noFill/>
          </a:ln>
        </c:spPr>
        <c:crossAx val="-2068027336"/>
        <c:crosses val="autoZero"/>
        <c:majorUnit val="7.0"/>
      </c:valAx>
    </c:plotArea>
    <c:dispBlanksAs val="gap"/>
  </c:chart>
  <c:txPr>
    <a:bodyPr/>
    <a:lstStyle/>
    <a:p>
      <a:pPr>
        <a:defRPr sz="900">
          <a:latin typeface="Arial"/>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chart>
    <c:title>
      <c:tx>
        <c:rich>
          <a:bodyPr/>
          <a:lstStyle/>
          <a:p>
            <a:r>
              <a:rPr sz="1200" b="1"/>
              <a:t>Theo nhóm hạng mục (triệu đồng, chưa phí, chưa VAT)</a:t>
            </a:r>
          </a:p>
        </c:rich>
      </c:tx>
      <c:layout/>
      <c:overlay val="0"/>
    </c:title>
    <c:autoTitleDeleted val="0"/>
    <c:plotArea>
      <c:barChart>
        <c:barDir val="col"/>
        <c:grouping val="clustered"/>
        <c:ser>
          <c:idx val="0"/>
          <c:order val="0"/>
          <c:tx>
            <c:strRef>
              <c:f>Sheet1!$B$1</c:f>
              <c:strCache>
                <c:ptCount val="1"/>
                <c:pt idx="0">
                  <c:v>Phương án A</c:v>
                </c:pt>
              </c:strCache>
            </c:strRef>
          </c:tx>
          <c:spPr>
            <a:solidFill>
              <a:srgbClr val="2F5D50"/>
            </a:solidFill>
          </c:spPr>
          <c:cat>
            <c:strRef>
              <c:f>Sheet1!$A$2:$A$11</c:f>
              <c:strCache>
                <c:ptCount val="10"/>
                <c:pt idx="0">
                  <c:v>Thiết kế sáng tạo</c:v>
                </c:pt>
                <c:pt idx="1">
                  <c:v>Sân khấu, backdrop</c:v>
                </c:pt>
                <c:pt idx="2">
                  <c:v>Âm thanh, ánh sáng, LED</c:v>
                </c:pt>
                <c:pt idx="3">
                  <c:v>Tiết mục biểu diễn</c:v>
                </c:pt>
                <c:pt idx="4">
                  <c:v>Nghi thức, khu dùng thử</c:v>
                </c:pt>
                <c:pt idx="5">
                  <c:v>MC, PG, lễ tân</c:v>
                </c:pt>
                <c:pt idx="6">
                  <c:v>Tiệc trưa</c:v>
                </c:pt>
                <c:pt idx="7">
                  <c:v>Quay phim, chụp ảnh</c:v>
                </c:pt>
                <c:pt idx="8">
                  <c:v>Hậu cần, lắp đặt</c:v>
                </c:pt>
                <c:pt idx="9">
                  <c:v>Địa điểm, khác</c:v>
                </c:pt>
              </c:strCache>
            </c:strRef>
          </c:cat>
          <c:val>
            <c:numRef>
              <c:f>Sheet1!$B$2:$B$11</c:f>
              <c:numCache>
                <c:formatCode>0</c:formatCode>
                <c:ptCount val="10"/>
                <c:pt idx="0">
                  <c:v>25</c:v>
                </c:pt>
                <c:pt idx="1">
                  <c:v>90</c:v>
                </c:pt>
                <c:pt idx="2">
                  <c:v>64</c:v>
                </c:pt>
                <c:pt idx="3">
                  <c:v>40</c:v>
                </c:pt>
                <c:pt idx="4">
                  <c:v>25</c:v>
                </c:pt>
                <c:pt idx="5">
                  <c:v>20</c:v>
                </c:pt>
                <c:pt idx="6">
                  <c:v>75.0</c:v>
                </c:pt>
                <c:pt idx="7">
                  <c:v>20</c:v>
                </c:pt>
                <c:pt idx="8">
                  <c:v>25</c:v>
                </c:pt>
                <c:pt idx="9">
                  <c:v>0</c:v>
                </c:pt>
              </c:numCache>
            </c:numRef>
          </c:val>
        </c:ser>
        <c:ser>
          <c:idx val="1"/>
          <c:order val="1"/>
          <c:tx>
            <c:strRef>
              <c:f>Sheet1!$C$1</c:f>
              <c:strCache>
                <c:ptCount val="1"/>
                <c:pt idx="0">
                  <c:v>Phương án B</c:v>
                </c:pt>
              </c:strCache>
            </c:strRef>
          </c:tx>
          <c:spPr>
            <a:solidFill>
              <a:srgbClr val="A9C5BA"/>
            </a:solidFill>
          </c:spPr>
          <c:cat>
            <c:strRef>
              <c:f>Sheet1!$A$2:$A$11</c:f>
              <c:strCache>
                <c:ptCount val="10"/>
                <c:pt idx="0">
                  <c:v>Thiết kế sáng tạo</c:v>
                </c:pt>
                <c:pt idx="1">
                  <c:v>Sân khấu, backdrop</c:v>
                </c:pt>
                <c:pt idx="2">
                  <c:v>Âm thanh, ánh sáng, LED</c:v>
                </c:pt>
                <c:pt idx="3">
                  <c:v>Tiết mục biểu diễn</c:v>
                </c:pt>
                <c:pt idx="4">
                  <c:v>Nghi thức, khu dùng thử</c:v>
                </c:pt>
                <c:pt idx="5">
                  <c:v>MC, PG, lễ tân</c:v>
                </c:pt>
                <c:pt idx="6">
                  <c:v>Tiệc trưa</c:v>
                </c:pt>
                <c:pt idx="7">
                  <c:v>Quay phim, chụp ảnh</c:v>
                </c:pt>
                <c:pt idx="8">
                  <c:v>Hậu cần, lắp đặt</c:v>
                </c:pt>
                <c:pt idx="9">
                  <c:v>Địa điểm, khác</c:v>
                </c:pt>
              </c:strCache>
            </c:strRef>
          </c:cat>
          <c:val>
            <c:numRef>
              <c:f>Sheet1!$C$2:$C$11</c:f>
              <c:numCache>
                <c:formatCode>0</c:formatCode>
                <c:ptCount val="10"/>
                <c:pt idx="0">
                  <c:v>15</c:v>
                </c:pt>
                <c:pt idx="1">
                  <c:v>45</c:v>
                </c:pt>
                <c:pt idx="2">
                  <c:v>37</c:v>
                </c:pt>
                <c:pt idx="3">
                  <c:v>15</c:v>
                </c:pt>
                <c:pt idx="4">
                  <c:v>14</c:v>
                </c:pt>
                <c:pt idx="5">
                  <c:v>12.8</c:v>
                </c:pt>
                <c:pt idx="6">
                  <c:v>45.0</c:v>
                </c:pt>
                <c:pt idx="7">
                  <c:v>12</c:v>
                </c:pt>
                <c:pt idx="8">
                  <c:v>15</c:v>
                </c:pt>
                <c:pt idx="9">
                  <c:v>0</c:v>
                </c:pt>
              </c:numCache>
            </c:numRef>
          </c:val>
        </c:ser>
        <c:dLbls>
          <c:numFmt formatCode="0" sourceLinked="0"/>
          <c:txPr>
            <a:bodyPr/>
            <a:lstStyle/>
            <a:p>
              <a:pPr>
                <a:defRPr sz="900"/>
              </a:pPr>
            </a:p>
          </c:txPr>
          <c:showLegendKey val="0"/>
          <c:showVal val="1"/>
          <c:showCatName val="0"/>
          <c:showSerName val="0"/>
          <c:showPercent val="0"/>
          <c:showBubbleSize val="0"/>
          <c:showLeaderLines val="1"/>
        </c:dLbls>
        <c:gapWidth val="60"/>
        <c:axId val="-2068027336"/>
        <c:axId val="-2113994440"/>
      </c:barChart>
      <c:catAx>
        <c:axId val="-2068027336"/>
        <c:scaling>
          <c:orientation val="minMax"/>
        </c:scaling>
        <c:delete val="0"/>
        <c:axPos val="b"/>
        <c:majorTickMark val="out"/>
        <c:minorTickMark val="none"/>
        <c:tickLblPos val="nextTo"/>
        <c:txPr>
          <a:bodyPr/>
          <a:lstStyle/>
          <a:p>
            <a:pPr>
              <a:defRPr sz="900"/>
            </a:pPr>
          </a:p>
        </c:txPr>
        <c:crossAx val="-2113994440"/>
        <c:crosses val="autoZero"/>
        <c:auto val="1"/>
        <c:lblAlgn val="ctr"/>
        <c:lblOffset val="100"/>
        <c:noMultiLvlLbl val="0"/>
      </c:catAx>
      <c:valAx>
        <c:axId val="-2113994440"/>
        <c:scaling/>
        <c:delete/>
        <c:axPos val="l"/>
        <c:majorTickMark val="out"/>
        <c:minorTickMark val="none"/>
        <c:tickLblPos val="nextTo"/>
        <c:crossAx val="-2068027336"/>
        <c:crosses val="autoZero"/>
      </c:valAx>
    </c:plotArea>
    <c:legend>
      <c:legendPos val="t"/>
      <c:overlay val="0"/>
    </c:legend>
    <c:dispBlanksAs val="gap"/>
  </c:chart>
  <c:txPr>
    <a:bodyPr/>
    <a:lstStyle/>
    <a:p>
      <a:pPr>
        <a:defRPr sz="1000">
          <a:latin typeface="Arial"/>
        </a:defRPr>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89C1C7-3DCD-1040-A9CF-14679D8B5DDD}" type="datetimeFigureOut">
              <a:rPr lang="en-US" smtClean="0"/>
              <a:t>10/17/16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B5E49A5-4136-284D-997B-48E1D791AD67}" type="slidenum">
              <a:rPr lang="en-US" smtClean="0"/>
              <a:t>‹#›</a:t>
            </a:fld>
            <a:endParaRPr lang="en-US"/>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chương trình gì, cho nhãn hàng nào, ai đề xuất, bản nào.</a:t>
            </a:r>
          </a:p>
          <a:p>
            <a:r>
              <a:t>Ghi gì: tên chương trình, chủ đề đề xuất, tên nhãn hàng, tên công ty của bạn, ngày dự kiến và dòng phiên bản. Mỗi lần sửa và gửi lại, đổi dòng phiên bản và ngày gửi (vd. Phiên bản 2 – 18.01.2027) và đặt tên tệp bắt đầu bằng ngày.</a:t>
            </a:r>
          </a:p>
        </p:txBody>
      </p:sp>
      <p:sp>
        <p:nvSpPr>
          <p:cNvPr id="4" name="Slide Number Placeholder 3"/>
          <p:cNvSpPr>
            <a:spLocks noGrp="1"/>
          </p:cNvSpPr>
          <p:nvPr>
            <p:ph type="sldNum" idx="5" sz="quarter"/>
          </p:nvPr>
        </p:nvSpPr>
        <p:spPr/>
      </p:sp>
    </p:spTree>
  </p:cSld>
  <p:clrMapOvr>
    <a:masterClrMapping/>
  </p:clrMapOvr>
</p:notes>
</file>

<file path=ppt/notesSlides/notesSlide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bên đề xuất có hiểu đúng đầu bài không.</a:t>
            </a:r>
          </a:p>
          <a:p>
            <a:r>
              <a:t>Ghi gì: nhắc lại mục tiêu, khách, thời gian, địa điểm, ngân sách và phần việc thuê bằng lời của bạn, không chép nguyên brief. Khối «Cách đo» trả lời mục «Đo thành công bằng gì» của brief: mỗi chỉ số đếm bằng gì, ai đếm. Chỗ nào bạn hiểu khác brief thì ghi rõ để nhãn hàng xác nhận. Đối chiếu từng mục ở sheet «1. Đối chiếu brief» của file Excel.</a:t>
            </a:r>
          </a:p>
        </p:txBody>
      </p:sp>
      <p:sp>
        <p:nvSpPr>
          <p:cNvPr id="4" name="Slide Number Placeholder 3"/>
          <p:cNvSpPr>
            <a:spLocks noGrp="1"/>
          </p:cNvSpPr>
          <p:nvPr>
            <p:ph type="sldNum" idx="5" sz="quarter"/>
          </p:nvPr>
        </p:nvSpPr>
        <p:spPr/>
      </p:sp>
    </p:spTree>
  </p:cSld>
  <p:clrMapOvr>
    <a:masterClrMapping/>
  </p:clrMapOvr>
</p:notes>
</file>

<file path=ppt/notesSlides/notesSlide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chương trình kể chuyện gì, bên duyệt nhớ được gì.</a:t>
            </a:r>
          </a:p>
          <a:p>
            <a:r>
              <a:t>Ghi gì: tên chủ đề, một thông điệp chính, một hình tượng lặp lại, rồi 3 điểm chạm nơi hình tượng xuất hiện. Hạng mục nào cũng nên kể cùng một chuyện, bên duyệt mới nhớ được ý tưởng.</a:t>
            </a:r>
          </a:p>
        </p:txBody>
      </p:sp>
      <p:sp>
        <p:nvSpPr>
          <p:cNvPr id="4" name="Slide Number Placeholder 3"/>
          <p:cNvSpPr>
            <a:spLocks noGrp="1"/>
          </p:cNvSpPr>
          <p:nvPr>
            <p:ph type="sldNum" idx="5" sz="quarter"/>
          </p:nvPr>
        </p:nvSpPr>
        <p:spPr/>
      </p:sp>
    </p:spTree>
  </p:cSld>
  <p:clrMapOvr>
    <a:masterClrMapping/>
  </p:clrMapOvr>
</p:notes>
</file>

<file path=ppt/notesSlides/notesSlide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buổi lễ diễn ra thế nào theo giờ.</a:t>
            </a:r>
          </a:p>
          <a:p>
            <a:r>
              <a:t>Ghi gì: giờ, nội dung, ghi chú (ai phụ trách, phương án nào có). Giữ khung giờ đúng brief; phần nào chỉ có ở một phương án thì ghi ở cột Ghi chú.</a:t>
            </a:r>
          </a:p>
        </p:txBody>
      </p:sp>
      <p:sp>
        <p:nvSpPr>
          <p:cNvPr id="4" name="Slide Number Placeholder 3"/>
          <p:cNvSpPr>
            <a:spLocks noGrp="1"/>
          </p:cNvSpPr>
          <p:nvPr>
            <p:ph type="sldNum" idx="5" sz="quarter"/>
          </p:nvPr>
        </p:nvSpPr>
        <p:spPr/>
      </p:sp>
    </p:spTree>
  </p:cSld>
  <p:clrMapOvr>
    <a:masterClrMapping/>
  </p:clrMapOvr>
</p:notes>
</file>

<file path=ppt/notesSlides/notesSlide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bên duyệt có những lựa chọn nào, mỗi lựa chọn tốn khoảng bao nhiêu.</a:t>
            </a:r>
          </a:p>
          <a:p>
            <a:r>
              <a:t>Ghi gì: một phương án đầy đủ và một phương án tinh gọn, so theo từng hoạt động; dòng cuối là tổng mỗi phương án. Hạng mục chưa chắc làm thì ghi Tùy chọn, không cộng vào tổng chính. Tổng lấy từ sheet «2. Ngân sách».</a:t>
            </a:r>
          </a:p>
        </p:txBody>
      </p:sp>
      <p:sp>
        <p:nvSpPr>
          <p:cNvPr id="4" name="Slide Number Placeholder 3"/>
          <p:cNvSpPr>
            <a:spLocks noGrp="1"/>
          </p:cNvSpPr>
          <p:nvPr>
            <p:ph type="sldNum" idx="5" sz="quarter"/>
          </p:nvPr>
        </p:nvSpPr>
        <p:spPr/>
      </p:sp>
    </p:spTree>
  </p:cSld>
  <p:clrMapOvr>
    <a:masterClrMapping/>
  </p:clrMapOvr>
</p:notes>
</file>

<file path=ppt/notesSlides/notesSlide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khi nào xong việc gì, bên nào phải duyệt gì và trước ngày nào.</a:t>
            </a:r>
          </a:p>
          <a:p>
            <a:r>
              <a:t>Ghi gì: các việc chính và mọi mốc duyệt của nhãn hàng, địa điểm, siêu thị. Chương trình hay trễ ở mốc duyệt chứ ít khi trễ ở khâu sản xuất. Sửa ngày: chuột phải vào biểu đồ, Edit Data (cột Bắt đầu là ngày, cột Số ngày là độ dài); hoặc dán biểu đồ từ sheet «3. Timeline».</a:t>
            </a:r>
          </a:p>
        </p:txBody>
      </p:sp>
      <p:sp>
        <p:nvSpPr>
          <p:cNvPr id="4" name="Slide Number Placeholder 3"/>
          <p:cNvSpPr>
            <a:spLocks noGrp="1"/>
          </p:cNvSpPr>
          <p:nvPr>
            <p:ph type="sldNum" idx="5" sz="quarter"/>
          </p:nvPr>
        </p:nvSpPr>
        <p:spPr/>
      </p:sp>
    </p:spTree>
  </p:cSld>
  <p:clrMapOvr>
    <a:masterClrMapping/>
  </p:clrMapOvr>
</p:notes>
</file>

<file path=ppt/notesSlides/notesSlide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mỗi phương án tốn khoảng bao nhiêu, đã gồm và chưa gồm gì.</a:t>
            </a:r>
          </a:p>
          <a:p>
            <a:r>
              <a:t>Ghi gì: tổng theo nhóm hạng mục và theo phương án, ghi chưa VAT và những khoản chưa gồm. Không đưa từng dòng giá lên slide: báo giá chi tiết gửi kèm thành file Excel. Sửa số: chuột phải vào biểu đồ, Edit Data, hoặc dán biểu đồ từ sheet «0. Bắt đầu».</a:t>
            </a:r>
          </a:p>
        </p:txBody>
      </p:sp>
      <p:sp>
        <p:nvSpPr>
          <p:cNvPr id="4" name="Slide Number Placeholder 3"/>
          <p:cNvSpPr>
            <a:spLocks noGrp="1"/>
          </p:cNvSpPr>
          <p:nvPr>
            <p:ph type="sldNum" idx="5" sz="quarter"/>
          </p:nvPr>
        </p:nvSpPr>
        <p:spPr/>
      </p:sp>
    </p:spTree>
  </p:cSld>
  <p:clrMapOvr>
    <a:masterClrMapping/>
  </p:clrMapOvr>
</p:notes>
</file>

<file path=ppt/notesSlides/notesSlide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Slide này trả lời: nhãn hàng cần chốt gì để bên đề xuất làm tiếp.</a:t>
            </a:r>
          </a:p>
          <a:p>
            <a:r>
              <a:t>Ghi gì: mỗi dòng một việc cần chốt (chọn phương án, địa điểm, MC, ngày, phần brief còn trống) và hạn góp ý. Nên thêm một dòng ghi phần nhãn hàng tự lo (hàng mẫu, danh sách khách, thư mời, nội dung phát biểu, mời báo chí) để hai bên không báo giá trùng: bản ví dụ cố ý chưa có dòng này, nên sheet «1. Đối chiếu brief» đang báo đỏ mục «Phần doanh nghiệp tự lo».</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1/27/13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1/27/13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1/27/13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1/27/13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 Id="rId3" Type="http://schemas.openxmlformats.org/officeDocument/2006/relationships/chart" Target="../charts/char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 Id="rId3" Type="http://schemas.openxmlformats.org/officeDocument/2006/relationships/chart" Target="../charts/char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s>
</file>

<file path=ppt/slides/slide1.xml><?xml version="1.0" encoding="utf-8"?>
<p:sld xmlns:a="http://schemas.openxmlformats.org/drawingml/2006/main" xmlns:p="http://schemas.openxmlformats.org/presentationml/2006/main" xmlns:r="http://schemas.openxmlformats.org/officeDocument/2006/relationships">
  <p:cSld>
    <p:bg>
      <p:bgPr>
        <a:solidFill>
          <a:srgbClr val="F7F5EF"/>
        </a:solidFill>
        <a:effectLst/>
      </p:bgPr>
    </p:bg>
    <p:spTree>
      <p:nvGrpSpPr>
        <p:cNvPr id="1" name=""/>
        <p:cNvGrpSpPr/>
        <p:nvPr/>
      </p:nvGrpSpPr>
      <p:grpSpPr/>
      <p:sp>
        <p:nvSpPr>
          <p:cNvPr id="2" name="TextBox 1"/>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Lễ ra mắt Trà Lam Khê · Phiên bản 1 – 12.01.2027 · Dữ liệu ví dụ, thương hiệu và đơn vị đề xuất hư cấu</a:t>
            </a:r>
          </a:p>
        </p:txBody>
      </p:sp>
      <p:sp>
        <p:nvSpPr>
          <p:cNvPr id="3" name="TextBox 2"/>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1</a:t>
            </a:r>
          </a:p>
        </p:txBody>
      </p:sp>
      <p:sp>
        <p:nvSpPr>
          <p:cNvPr id="4" name="TextBox 3"/>
          <p:cNvSpPr txBox="1"/>
          <p:nvPr/>
        </p:nvSpPr>
        <p:spPr>
          <a:xfrm>
            <a:off x="731520" y="868680"/>
            <a:ext cx="6400800" cy="365760"/>
          </a:xfrm>
          <a:prstGeom prst="rect">
            <a:avLst/>
          </a:prstGeom>
          <a:noFill/>
        </p:spPr>
        <p:txBody>
          <a:bodyPr wrap="square" anchor="t" lIns="73152" rIns="73152"/>
          <a:lstStyle/>
          <a:p>
            <a:pPr algn="l">
              <a:spcAft>
                <a:spcPts val="400"/>
              </a:spcAft>
            </a:pPr>
            <a:r>
              <a:rPr sz="1400" b="1" i="0">
                <a:solidFill>
                  <a:srgbClr val="D99A3D"/>
                </a:solidFill>
                <a:latin typeface="Arial"/>
              </a:rPr>
              <a:t>PROPOSAL SỰ KIỆN</a:t>
            </a:r>
          </a:p>
        </p:txBody>
      </p:sp>
      <p:sp>
        <p:nvSpPr>
          <p:cNvPr id="5" name="Rounded Rectangle 4"/>
          <p:cNvSpPr/>
          <p:nvPr/>
        </p:nvSpPr>
        <p:spPr>
          <a:xfrm>
            <a:off x="731520" y="1325880"/>
            <a:ext cx="6675120" cy="1097280"/>
          </a:xfrm>
          <a:prstGeom prst="roundRect">
            <a:avLst>
              <a:gd name="adj" fmla="val 6000"/>
            </a:avLst>
          </a:prstGeom>
          <a:solidFill>
            <a:srgbClr val="F7F5E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l">
              <a:spcAft>
                <a:spcPts val="400"/>
              </a:spcAft>
            </a:pPr>
            <a:r>
              <a:rPr sz="4000" b="1" i="0">
                <a:solidFill>
                  <a:srgbClr val="2F5D50"/>
                </a:solidFill>
                <a:latin typeface="Arial"/>
              </a:rPr>
              <a:t>Lễ ra mắt Trà Lam Khê</a:t>
            </a:r>
          </a:p>
        </p:txBody>
      </p:sp>
      <p:sp>
        <p:nvSpPr>
          <p:cNvPr id="6" name="Rounded Rectangle 5"/>
          <p:cNvSpPr/>
          <p:nvPr/>
        </p:nvSpPr>
        <p:spPr>
          <a:xfrm>
            <a:off x="731520" y="2560320"/>
            <a:ext cx="6675120" cy="685800"/>
          </a:xfrm>
          <a:prstGeom prst="roundRect">
            <a:avLst>
              <a:gd name="adj" fmla="val 6000"/>
            </a:avLst>
          </a:prstGeom>
          <a:solidFill>
            <a:srgbClr val="F7F5E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l">
              <a:spcAft>
                <a:spcPts val="400"/>
              </a:spcAft>
            </a:pPr>
            <a:r>
              <a:rPr sz="2200" b="0" i="0">
                <a:solidFill>
                  <a:srgbClr val="4E7D6E"/>
                </a:solidFill>
                <a:latin typeface="Arial"/>
              </a:rPr>
              <a:t>Chủ đề đề xuất: «Một ngụm sớm mai»</a:t>
            </a:r>
          </a:p>
        </p:txBody>
      </p:sp>
      <p:sp>
        <p:nvSpPr>
          <p:cNvPr id="7" name="Rounded Rectangle 6"/>
          <p:cNvSpPr/>
          <p:nvPr/>
        </p:nvSpPr>
        <p:spPr>
          <a:xfrm>
            <a:off x="731520" y="3429000"/>
            <a:ext cx="6675120" cy="1783080"/>
          </a:xfrm>
          <a:prstGeom prst="roundRect">
            <a:avLst>
              <a:gd name="adj" fmla="val 6000"/>
            </a:avLst>
          </a:prstGeom>
          <a:solidFill>
            <a:srgbClr val="F7F5E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0" i="0">
                <a:solidFill>
                  <a:srgbClr val="1F2A27"/>
                </a:solidFill>
                <a:latin typeface="Arial"/>
              </a:rPr>
              <a:t>Gửi: Công ty Đồ uống Lam Khê (hư cấu), nhãn Trà Lam Khê</a:t>
            </a:r>
          </a:p>
          <a:p>
            <a:pPr algn="l">
              <a:spcAft>
                <a:spcPts val="400"/>
              </a:spcAft>
            </a:pPr>
            <a:r>
              <a:rPr sz="1500" b="0" i="0">
                <a:solidFill>
                  <a:srgbClr val="1F2A27"/>
                </a:solidFill>
                <a:latin typeface="Arial"/>
              </a:rPr>
              <a:t>Đơn vị đề xuất: </a:t>
            </a:r>
            <a:r>
              <a:rPr sz="1500" b="0" i="1">
                <a:solidFill>
                  <a:srgbClr val="8A948F"/>
                </a:solidFill>
                <a:latin typeface="Arial"/>
              </a:rPr>
              <a:t>[Tên công ty của bạn]</a:t>
            </a:r>
          </a:p>
          <a:p>
            <a:pPr algn="l">
              <a:spcAft>
                <a:spcPts val="400"/>
              </a:spcAft>
            </a:pPr>
            <a:r>
              <a:rPr sz="1500" b="0" i="0">
                <a:solidFill>
                  <a:srgbClr val="1F2A27"/>
                </a:solidFill>
                <a:latin typeface="Arial"/>
              </a:rPr>
              <a:t>Thứ Năm 11/03/2027 · TP.HCM · khoảng 150 khách</a:t>
            </a:r>
          </a:p>
          <a:p>
            <a:pPr algn="l">
              <a:spcAft>
                <a:spcPts val="400"/>
              </a:spcAft>
            </a:pPr>
            <a:r>
              <a:rPr sz="1500" b="1" i="0">
                <a:solidFill>
                  <a:srgbClr val="2F5D50"/>
                </a:solidFill>
                <a:latin typeface="Arial"/>
              </a:rPr>
              <a:t>Phiên bản 1 – 12.01.2027</a:t>
            </a:r>
          </a:p>
        </p:txBody>
      </p:sp>
      <p:sp>
        <p:nvSpPr>
          <p:cNvPr id="8" name="Rectangle 7"/>
          <p:cNvSpPr/>
          <p:nvPr/>
        </p:nvSpPr>
        <p:spPr>
          <a:xfrm>
            <a:off x="7818120" y="868680"/>
            <a:ext cx="3840480" cy="4937760"/>
          </a:xfrm>
          <a:prstGeom prst="rect">
            <a:avLst/>
          </a:prstGeom>
          <a:solidFill>
            <a:srgbClr val="EAF1EE"/>
          </a:solidFill>
          <a:ln w="19050">
            <a:solidFill>
              <a:srgbClr val="A9C5BA"/>
            </a:solidFill>
            <a:prstDash val="dash"/>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ctr">
              <a:spcAft>
                <a:spcPts val="400"/>
              </a:spcAft>
            </a:pPr>
            <a:r>
              <a:rPr sz="1400" b="0" i="1">
                <a:solidFill>
                  <a:srgbClr val="5F6B66"/>
                </a:solidFill>
                <a:latin typeface="Arial"/>
              </a:rPr>
              <a:t>Chèn key visual
(ảnh của bạn, không dùng ảnh có logo nhãn khác)</a:t>
            </a:r>
          </a:p>
        </p:txBody>
      </p:sp>
      <p:sp>
        <p:nvSpPr>
          <p:cNvPr id="9" name="TextBox 8"/>
          <p:cNvSpPr txBox="1"/>
          <p:nvPr/>
        </p:nvSpPr>
        <p:spPr>
          <a:xfrm>
            <a:off x="731520" y="5623560"/>
            <a:ext cx="6675120" cy="548640"/>
          </a:xfrm>
          <a:prstGeom prst="rect">
            <a:avLst/>
          </a:prstGeom>
          <a:noFill/>
        </p:spPr>
        <p:txBody>
          <a:bodyPr wrap="square" anchor="t" lIns="73152" rIns="73152"/>
          <a:lstStyle/>
          <a:p>
            <a:pPr algn="l">
              <a:spcAft>
                <a:spcPts val="400"/>
              </a:spcAft>
            </a:pPr>
            <a:r>
              <a:rPr sz="1000" b="0" i="1">
                <a:solidFill>
                  <a:srgbClr val="5F6B66"/>
                </a:solidFill>
                <a:latin typeface="Arial"/>
              </a:rPr>
              <a:t>Dữ liệu ví dụ, thương hiệu và đơn vị đề xuất hư cấu: Trà Lam Khê là tên đặt ra để minh họa, không phải khách hàng thật. Số trong file là số giả định.</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48640" y="292608"/>
            <a:ext cx="8229600" cy="292608"/>
          </a:xfrm>
          <a:prstGeom prst="rect">
            <a:avLst/>
          </a:prstGeom>
          <a:noFill/>
        </p:spPr>
        <p:txBody>
          <a:bodyPr wrap="square" anchor="t" lIns="73152" rIns="73152"/>
          <a:lstStyle/>
          <a:p>
            <a:pPr algn="l">
              <a:spcAft>
                <a:spcPts val="400"/>
              </a:spcAft>
            </a:pPr>
            <a:r>
              <a:rPr sz="1100" b="1" i="0">
                <a:solidFill>
                  <a:srgbClr val="D99A3D"/>
                </a:solidFill>
                <a:latin typeface="Arial"/>
              </a:rPr>
              <a:t>PHẦN 1 · HIỂU ĐẦU BÀI</a:t>
            </a:r>
          </a:p>
        </p:txBody>
      </p:sp>
      <p:sp>
        <p:nvSpPr>
          <p:cNvPr id="3" name="TextBox 2"/>
          <p:cNvSpPr txBox="1"/>
          <p:nvPr/>
        </p:nvSpPr>
        <p:spPr>
          <a:xfrm>
            <a:off x="548640" y="566928"/>
            <a:ext cx="11064240" cy="685800"/>
          </a:xfrm>
          <a:prstGeom prst="rect">
            <a:avLst/>
          </a:prstGeom>
          <a:noFill/>
        </p:spPr>
        <p:txBody>
          <a:bodyPr wrap="square" anchor="t" lIns="73152" rIns="73152"/>
          <a:lstStyle/>
          <a:p>
            <a:pPr algn="l">
              <a:spcAft>
                <a:spcPts val="400"/>
              </a:spcAft>
            </a:pPr>
            <a:r>
              <a:rPr sz="2800" b="1" i="0">
                <a:solidFill>
                  <a:srgbClr val="2F5D50"/>
                </a:solidFill>
                <a:latin typeface="Arial"/>
              </a:rPr>
              <a:t>Chúng tôi hiểu brief như sau</a:t>
            </a:r>
          </a:p>
        </p:txBody>
      </p:sp>
      <p:sp>
        <p:nvSpPr>
          <p:cNvPr id="4" name="Rectangle 3"/>
          <p:cNvSpPr/>
          <p:nvPr/>
        </p:nvSpPr>
        <p:spPr>
          <a:xfrm>
            <a:off x="548640" y="1261872"/>
            <a:ext cx="1097280" cy="45720"/>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Lễ ra mắt Trà Lam Khê · Phiên bản 1 – 12.01.2027 · Dữ liệu ví dụ, thương hiệu và đơn vị đề xuất hư cấu</a:t>
            </a:r>
          </a:p>
        </p:txBody>
      </p:sp>
      <p:sp>
        <p:nvSpPr>
          <p:cNvPr id="6" name="TextBox 5"/>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2</a:t>
            </a:r>
          </a:p>
        </p:txBody>
      </p:sp>
      <p:sp>
        <p:nvSpPr>
          <p:cNvPr id="7" name="Rounded Rectangle 6"/>
          <p:cNvSpPr/>
          <p:nvPr/>
        </p:nvSpPr>
        <p:spPr>
          <a:xfrm>
            <a:off x="548640" y="1600200"/>
            <a:ext cx="3593592" cy="1737360"/>
          </a:xfrm>
          <a:prstGeom prst="roundRect">
            <a:avLst>
              <a:gd name="adj" fmla="val 6000"/>
            </a:avLst>
          </a:prstGeom>
          <a:solidFill>
            <a:srgbClr val="EAF1E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TextBox 7"/>
          <p:cNvSpPr txBox="1"/>
          <p:nvPr/>
        </p:nvSpPr>
        <p:spPr>
          <a:xfrm>
            <a:off x="685800" y="1691640"/>
            <a:ext cx="3319272" cy="365760"/>
          </a:xfrm>
          <a:prstGeom prst="rect">
            <a:avLst/>
          </a:prstGeom>
          <a:noFill/>
        </p:spPr>
        <p:txBody>
          <a:bodyPr wrap="square" anchor="t" lIns="73152" rIns="73152"/>
          <a:lstStyle/>
          <a:p>
            <a:pPr algn="l">
              <a:spcAft>
                <a:spcPts val="400"/>
              </a:spcAft>
            </a:pPr>
            <a:r>
              <a:rPr sz="1300" b="1" i="0">
                <a:solidFill>
                  <a:srgbClr val="2F5D50"/>
                </a:solidFill>
                <a:latin typeface="Arial"/>
              </a:rPr>
              <a:t>Mục tiêu</a:t>
            </a:r>
          </a:p>
        </p:txBody>
      </p:sp>
      <p:sp>
        <p:nvSpPr>
          <p:cNvPr id="9" name="Rounded Rectangle 8"/>
          <p:cNvSpPr/>
          <p:nvPr/>
        </p:nvSpPr>
        <p:spPr>
          <a:xfrm>
            <a:off x="685800" y="2075688"/>
            <a:ext cx="3319272" cy="1124712"/>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0" i="0">
                <a:solidFill>
                  <a:srgbClr val="1F2A27"/>
                </a:solidFill>
                <a:latin typeface="Arial"/>
              </a:rPr>
              <a:t>Đại lý đặt đơn đầu tiên ngay tại lễ; sản phẩm có mặt ở chuỗi siêu thị trong tháng ra mắt.</a:t>
            </a:r>
          </a:p>
        </p:txBody>
      </p:sp>
      <p:sp>
        <p:nvSpPr>
          <p:cNvPr id="10" name="Rounded Rectangle 9"/>
          <p:cNvSpPr/>
          <p:nvPr/>
        </p:nvSpPr>
        <p:spPr>
          <a:xfrm>
            <a:off x="4279392" y="1600200"/>
            <a:ext cx="3593592" cy="1737360"/>
          </a:xfrm>
          <a:prstGeom prst="roundRect">
            <a:avLst>
              <a:gd name="adj" fmla="val 6000"/>
            </a:avLst>
          </a:prstGeom>
          <a:solidFill>
            <a:srgbClr val="EAF1E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 name="TextBox 10"/>
          <p:cNvSpPr txBox="1"/>
          <p:nvPr/>
        </p:nvSpPr>
        <p:spPr>
          <a:xfrm>
            <a:off x="4416552" y="1691640"/>
            <a:ext cx="3319272" cy="365760"/>
          </a:xfrm>
          <a:prstGeom prst="rect">
            <a:avLst/>
          </a:prstGeom>
          <a:noFill/>
        </p:spPr>
        <p:txBody>
          <a:bodyPr wrap="square" anchor="t" lIns="73152" rIns="73152"/>
          <a:lstStyle/>
          <a:p>
            <a:pPr algn="l">
              <a:spcAft>
                <a:spcPts val="400"/>
              </a:spcAft>
            </a:pPr>
            <a:r>
              <a:rPr sz="1300" b="1" i="0">
                <a:solidFill>
                  <a:srgbClr val="2F5D50"/>
                </a:solidFill>
                <a:latin typeface="Arial"/>
              </a:rPr>
              <a:t>Khách</a:t>
            </a:r>
          </a:p>
        </p:txBody>
      </p:sp>
      <p:sp>
        <p:nvSpPr>
          <p:cNvPr id="12" name="Rounded Rectangle 11"/>
          <p:cNvSpPr/>
          <p:nvPr/>
        </p:nvSpPr>
        <p:spPr>
          <a:xfrm>
            <a:off x="4416552" y="2075688"/>
            <a:ext cx="3319272" cy="1124712"/>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0" i="0">
                <a:solidFill>
                  <a:srgbClr val="1F2A27"/>
                </a:solidFill>
                <a:latin typeface="Arial"/>
              </a:rPr>
              <a:t>Khoảng 150 khách: đại lý 70, báo chí 25, người có ảnh hưởng 15, nội bộ 40. Tối đa 160.</a:t>
            </a:r>
          </a:p>
        </p:txBody>
      </p:sp>
      <p:sp>
        <p:nvSpPr>
          <p:cNvPr id="13" name="Rounded Rectangle 12"/>
          <p:cNvSpPr/>
          <p:nvPr/>
        </p:nvSpPr>
        <p:spPr>
          <a:xfrm>
            <a:off x="8010144" y="1600200"/>
            <a:ext cx="3593592" cy="1737360"/>
          </a:xfrm>
          <a:prstGeom prst="roundRect">
            <a:avLst>
              <a:gd name="adj" fmla="val 6000"/>
            </a:avLst>
          </a:prstGeom>
          <a:solidFill>
            <a:srgbClr val="EAF1E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4" name="TextBox 13"/>
          <p:cNvSpPr txBox="1"/>
          <p:nvPr/>
        </p:nvSpPr>
        <p:spPr>
          <a:xfrm>
            <a:off x="8147304" y="1691640"/>
            <a:ext cx="3319272" cy="365760"/>
          </a:xfrm>
          <a:prstGeom prst="rect">
            <a:avLst/>
          </a:prstGeom>
          <a:noFill/>
        </p:spPr>
        <p:txBody>
          <a:bodyPr wrap="square" anchor="t" lIns="73152" rIns="73152"/>
          <a:lstStyle/>
          <a:p>
            <a:pPr algn="l">
              <a:spcAft>
                <a:spcPts val="400"/>
              </a:spcAft>
            </a:pPr>
            <a:r>
              <a:rPr sz="1300" b="1" i="0">
                <a:solidFill>
                  <a:srgbClr val="2F5D50"/>
                </a:solidFill>
                <a:latin typeface="Arial"/>
              </a:rPr>
              <a:t>Thời gian</a:t>
            </a:r>
          </a:p>
        </p:txBody>
      </p:sp>
      <p:sp>
        <p:nvSpPr>
          <p:cNvPr id="15" name="Rounded Rectangle 14"/>
          <p:cNvSpPr/>
          <p:nvPr/>
        </p:nvSpPr>
        <p:spPr>
          <a:xfrm>
            <a:off x="8147304" y="2075688"/>
            <a:ext cx="3319272" cy="1124712"/>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0" i="0">
                <a:solidFill>
                  <a:srgbClr val="1F2A27"/>
                </a:solidFill>
                <a:latin typeface="Arial"/>
              </a:rPr>
              <a:t>Đề xuất Thứ Năm 11/03/2027, 8:30-13:30, gồm tiệc trưa. Có thể lùi tối đa 1 tuần, không chọn thứ Hai.</a:t>
            </a:r>
          </a:p>
        </p:txBody>
      </p:sp>
      <p:sp>
        <p:nvSpPr>
          <p:cNvPr id="16" name="Rounded Rectangle 15"/>
          <p:cNvSpPr/>
          <p:nvPr/>
        </p:nvSpPr>
        <p:spPr>
          <a:xfrm>
            <a:off x="548640" y="3474720"/>
            <a:ext cx="3593592" cy="1737360"/>
          </a:xfrm>
          <a:prstGeom prst="roundRect">
            <a:avLst>
              <a:gd name="adj" fmla="val 6000"/>
            </a:avLst>
          </a:prstGeom>
          <a:solidFill>
            <a:srgbClr val="EAF1E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7" name="TextBox 16"/>
          <p:cNvSpPr txBox="1"/>
          <p:nvPr/>
        </p:nvSpPr>
        <p:spPr>
          <a:xfrm>
            <a:off x="685800" y="3566160"/>
            <a:ext cx="3319272" cy="365760"/>
          </a:xfrm>
          <a:prstGeom prst="rect">
            <a:avLst/>
          </a:prstGeom>
          <a:noFill/>
        </p:spPr>
        <p:txBody>
          <a:bodyPr wrap="square" anchor="t" lIns="73152" rIns="73152"/>
          <a:lstStyle/>
          <a:p>
            <a:pPr algn="l">
              <a:spcAft>
                <a:spcPts val="400"/>
              </a:spcAft>
            </a:pPr>
            <a:r>
              <a:rPr sz="1300" b="1" i="0">
                <a:solidFill>
                  <a:srgbClr val="2F5D50"/>
                </a:solidFill>
                <a:latin typeface="Arial"/>
              </a:rPr>
              <a:t>Địa điểm</a:t>
            </a:r>
          </a:p>
        </p:txBody>
      </p:sp>
      <p:sp>
        <p:nvSpPr>
          <p:cNvPr id="18" name="Rounded Rectangle 17"/>
          <p:cNvSpPr/>
          <p:nvPr/>
        </p:nvSpPr>
        <p:spPr>
          <a:xfrm>
            <a:off x="685800" y="3950208"/>
            <a:ext cx="3319272" cy="1124712"/>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0" i="0">
                <a:solidFill>
                  <a:srgbClr val="1F2A27"/>
                </a:solidFill>
                <a:latin typeface="Arial"/>
              </a:rPr>
              <a:t>TP.HCM, khu trung tâm. Bên đề xuất gửi 3 địa điểm để nhãn hàng chọn.</a:t>
            </a:r>
          </a:p>
        </p:txBody>
      </p:sp>
      <p:sp>
        <p:nvSpPr>
          <p:cNvPr id="19" name="Rounded Rectangle 18"/>
          <p:cNvSpPr/>
          <p:nvPr/>
        </p:nvSpPr>
        <p:spPr>
          <a:xfrm>
            <a:off x="4279392" y="3474720"/>
            <a:ext cx="3593592" cy="1737360"/>
          </a:xfrm>
          <a:prstGeom prst="roundRect">
            <a:avLst>
              <a:gd name="adj" fmla="val 6000"/>
            </a:avLst>
          </a:prstGeom>
          <a:solidFill>
            <a:srgbClr val="EAF1E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0" name="TextBox 19"/>
          <p:cNvSpPr txBox="1"/>
          <p:nvPr/>
        </p:nvSpPr>
        <p:spPr>
          <a:xfrm>
            <a:off x="4416552" y="3566160"/>
            <a:ext cx="3319272" cy="365760"/>
          </a:xfrm>
          <a:prstGeom prst="rect">
            <a:avLst/>
          </a:prstGeom>
          <a:noFill/>
        </p:spPr>
        <p:txBody>
          <a:bodyPr wrap="square" anchor="t" lIns="73152" rIns="73152"/>
          <a:lstStyle/>
          <a:p>
            <a:pPr algn="l">
              <a:spcAft>
                <a:spcPts val="400"/>
              </a:spcAft>
            </a:pPr>
            <a:r>
              <a:rPr sz="1300" b="1" i="0">
                <a:solidFill>
                  <a:srgbClr val="2F5D50"/>
                </a:solidFill>
                <a:latin typeface="Arial"/>
              </a:rPr>
              <a:t>Ngân sách</a:t>
            </a:r>
          </a:p>
        </p:txBody>
      </p:sp>
      <p:sp>
        <p:nvSpPr>
          <p:cNvPr id="21" name="Rounded Rectangle 20"/>
          <p:cNvSpPr/>
          <p:nvPr/>
        </p:nvSpPr>
        <p:spPr>
          <a:xfrm>
            <a:off x="4416552" y="3950208"/>
            <a:ext cx="3319272" cy="1124712"/>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0" i="0">
                <a:solidFill>
                  <a:srgbClr val="1F2A27"/>
                </a:solidFill>
                <a:latin typeface="Arial"/>
              </a:rPr>
              <a:t>Theo dải đã duyệt, đã gồm phí agency, chưa VAT. Phần sampling tính riêng.</a:t>
            </a:r>
          </a:p>
        </p:txBody>
      </p:sp>
      <p:sp>
        <p:nvSpPr>
          <p:cNvPr id="22" name="Rounded Rectangle 21"/>
          <p:cNvSpPr/>
          <p:nvPr/>
        </p:nvSpPr>
        <p:spPr>
          <a:xfrm>
            <a:off x="8010144" y="3474720"/>
            <a:ext cx="3593592" cy="1737360"/>
          </a:xfrm>
          <a:prstGeom prst="roundRect">
            <a:avLst>
              <a:gd name="adj" fmla="val 6000"/>
            </a:avLst>
          </a:prstGeom>
          <a:solidFill>
            <a:srgbClr val="EAF1E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3" name="TextBox 22"/>
          <p:cNvSpPr txBox="1"/>
          <p:nvPr/>
        </p:nvSpPr>
        <p:spPr>
          <a:xfrm>
            <a:off x="8147304" y="3566160"/>
            <a:ext cx="3319272" cy="365760"/>
          </a:xfrm>
          <a:prstGeom prst="rect">
            <a:avLst/>
          </a:prstGeom>
          <a:noFill/>
        </p:spPr>
        <p:txBody>
          <a:bodyPr wrap="square" anchor="t" lIns="73152" rIns="73152"/>
          <a:lstStyle/>
          <a:p>
            <a:pPr algn="l">
              <a:spcAft>
                <a:spcPts val="400"/>
              </a:spcAft>
            </a:pPr>
            <a:r>
              <a:rPr sz="1300" b="1" i="0">
                <a:solidFill>
                  <a:srgbClr val="2F5D50"/>
                </a:solidFill>
                <a:latin typeface="Arial"/>
              </a:rPr>
              <a:t>Phần việc thuê</a:t>
            </a:r>
          </a:p>
        </p:txBody>
      </p:sp>
      <p:sp>
        <p:nvSpPr>
          <p:cNvPr id="24" name="Rounded Rectangle 23"/>
          <p:cNvSpPr/>
          <p:nvPr/>
        </p:nvSpPr>
        <p:spPr>
          <a:xfrm>
            <a:off x="8147304" y="3950208"/>
            <a:ext cx="3319272" cy="1124712"/>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0" i="0">
                <a:solidFill>
                  <a:srgbClr val="1F2A27"/>
                </a:solidFill>
                <a:latin typeface="Arial"/>
              </a:rPr>
              <a:t>9/11 phần việc của brief. Không gồm quà tặng khách mời và mời báo chí.</a:t>
            </a:r>
          </a:p>
        </p:txBody>
      </p:sp>
      <p:sp>
        <p:nvSpPr>
          <p:cNvPr id="25" name="Rounded Rectangle 24"/>
          <p:cNvSpPr/>
          <p:nvPr/>
        </p:nvSpPr>
        <p:spPr>
          <a:xfrm>
            <a:off x="548640" y="5349240"/>
            <a:ext cx="11091672" cy="822960"/>
          </a:xfrm>
          <a:prstGeom prst="roundRect">
            <a:avLst>
              <a:gd name="adj" fmla="val 6000"/>
            </a:avLst>
          </a:prstGeom>
          <a:solidFill>
            <a:srgbClr val="EAF1EE"/>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l">
              <a:spcAft>
                <a:spcPts val="400"/>
              </a:spcAft>
            </a:pPr>
            <a:r>
              <a:rPr sz="1400" b="1" i="0">
                <a:solidFill>
                  <a:srgbClr val="2F5D50"/>
                </a:solidFill>
                <a:latin typeface="Arial"/>
              </a:rPr>
              <a:t>Cách đo: </a:t>
            </a:r>
            <a:r>
              <a:rPr sz="1400" b="0" i="0">
                <a:solidFill>
                  <a:srgbClr val="1F2A27"/>
                </a:solidFill>
                <a:latin typeface="Arial"/>
              </a:rPr>
              <a:t>số đơn đại lý đếm tại bàn đặt đơn; số bài báo đã đăng trong 1 tuần, bên đề xuất tổng hợp đường link; lượt dùng thử ở siêu thị đếm theo số cốc phát ghi trong phiếu mỗi ca.</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48640" y="292608"/>
            <a:ext cx="8229600" cy="292608"/>
          </a:xfrm>
          <a:prstGeom prst="rect">
            <a:avLst/>
          </a:prstGeom>
          <a:noFill/>
        </p:spPr>
        <p:txBody>
          <a:bodyPr wrap="square" anchor="t" lIns="73152" rIns="73152"/>
          <a:lstStyle/>
          <a:p>
            <a:pPr algn="l">
              <a:spcAft>
                <a:spcPts val="400"/>
              </a:spcAft>
            </a:pPr>
            <a:r>
              <a:rPr sz="1100" b="1" i="0">
                <a:solidFill>
                  <a:srgbClr val="D99A3D"/>
                </a:solidFill>
                <a:latin typeface="Arial"/>
              </a:rPr>
              <a:t>PHẦN 2 · Ý TƯỞNG</a:t>
            </a:r>
          </a:p>
        </p:txBody>
      </p:sp>
      <p:sp>
        <p:nvSpPr>
          <p:cNvPr id="3" name="TextBox 2"/>
          <p:cNvSpPr txBox="1"/>
          <p:nvPr/>
        </p:nvSpPr>
        <p:spPr>
          <a:xfrm>
            <a:off x="548640" y="566928"/>
            <a:ext cx="11064240" cy="685800"/>
          </a:xfrm>
          <a:prstGeom prst="rect">
            <a:avLst/>
          </a:prstGeom>
          <a:noFill/>
        </p:spPr>
        <p:txBody>
          <a:bodyPr wrap="square" anchor="t" lIns="73152" rIns="73152"/>
          <a:lstStyle/>
          <a:p>
            <a:pPr algn="l">
              <a:spcAft>
                <a:spcPts val="400"/>
              </a:spcAft>
            </a:pPr>
            <a:r>
              <a:rPr sz="2800" b="1" i="0">
                <a:solidFill>
                  <a:srgbClr val="2F5D50"/>
                </a:solidFill>
                <a:latin typeface="Arial"/>
              </a:rPr>
              <a:t>Ý tưởng chủ đạo</a:t>
            </a:r>
          </a:p>
        </p:txBody>
      </p:sp>
      <p:sp>
        <p:nvSpPr>
          <p:cNvPr id="4" name="Rectangle 3"/>
          <p:cNvSpPr/>
          <p:nvPr/>
        </p:nvSpPr>
        <p:spPr>
          <a:xfrm>
            <a:off x="548640" y="1261872"/>
            <a:ext cx="1097280" cy="45720"/>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Lễ ra mắt Trà Lam Khê · Phiên bản 1 – 12.01.2027 · Dữ liệu ví dụ, thương hiệu và đơn vị đề xuất hư cấu</a:t>
            </a:r>
          </a:p>
        </p:txBody>
      </p:sp>
      <p:sp>
        <p:nvSpPr>
          <p:cNvPr id="6" name="TextBox 5"/>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3</a:t>
            </a:r>
          </a:p>
        </p:txBody>
      </p:sp>
      <p:sp>
        <p:nvSpPr>
          <p:cNvPr id="7" name="TextBox 6"/>
          <p:cNvSpPr txBox="1"/>
          <p:nvPr/>
        </p:nvSpPr>
        <p:spPr>
          <a:xfrm>
            <a:off x="548640" y="1664207"/>
            <a:ext cx="2377440" cy="457200"/>
          </a:xfrm>
          <a:prstGeom prst="rect">
            <a:avLst/>
          </a:prstGeom>
          <a:noFill/>
        </p:spPr>
        <p:txBody>
          <a:bodyPr wrap="square" anchor="t" lIns="73152" rIns="73152"/>
          <a:lstStyle/>
          <a:p>
            <a:pPr algn="l">
              <a:spcAft>
                <a:spcPts val="400"/>
              </a:spcAft>
            </a:pPr>
            <a:r>
              <a:rPr sz="1400" b="1" i="0">
                <a:solidFill>
                  <a:srgbClr val="5F6B66"/>
                </a:solidFill>
                <a:latin typeface="Arial"/>
              </a:rPr>
              <a:t>Tên chủ đề</a:t>
            </a:r>
          </a:p>
        </p:txBody>
      </p:sp>
      <p:sp>
        <p:nvSpPr>
          <p:cNvPr id="8" name="Rounded Rectangle 7"/>
          <p:cNvSpPr/>
          <p:nvPr/>
        </p:nvSpPr>
        <p:spPr>
          <a:xfrm>
            <a:off x="2971800" y="1554480"/>
            <a:ext cx="8668512" cy="658368"/>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l">
              <a:spcAft>
                <a:spcPts val="400"/>
              </a:spcAft>
            </a:pPr>
            <a:r>
              <a:rPr sz="2600" b="1" i="0">
                <a:solidFill>
                  <a:srgbClr val="2F5D50"/>
                </a:solidFill>
                <a:latin typeface="Arial"/>
              </a:rPr>
              <a:t>«Một ngụm sớm mai»</a:t>
            </a:r>
          </a:p>
        </p:txBody>
      </p:sp>
      <p:sp>
        <p:nvSpPr>
          <p:cNvPr id="9" name="TextBox 8"/>
          <p:cNvSpPr txBox="1"/>
          <p:nvPr/>
        </p:nvSpPr>
        <p:spPr>
          <a:xfrm>
            <a:off x="548640" y="2441448"/>
            <a:ext cx="2377440" cy="457200"/>
          </a:xfrm>
          <a:prstGeom prst="rect">
            <a:avLst/>
          </a:prstGeom>
          <a:noFill/>
        </p:spPr>
        <p:txBody>
          <a:bodyPr wrap="square" anchor="t" lIns="73152" rIns="73152"/>
          <a:lstStyle/>
          <a:p>
            <a:pPr algn="l">
              <a:spcAft>
                <a:spcPts val="400"/>
              </a:spcAft>
            </a:pPr>
            <a:r>
              <a:rPr sz="1400" b="1" i="0">
                <a:solidFill>
                  <a:srgbClr val="5F6B66"/>
                </a:solidFill>
                <a:latin typeface="Arial"/>
              </a:rPr>
              <a:t>Thông điệp chính</a:t>
            </a:r>
          </a:p>
        </p:txBody>
      </p:sp>
      <p:sp>
        <p:nvSpPr>
          <p:cNvPr id="10" name="Rounded Rectangle 9"/>
          <p:cNvSpPr/>
          <p:nvPr/>
        </p:nvSpPr>
        <p:spPr>
          <a:xfrm>
            <a:off x="2971800" y="2331720"/>
            <a:ext cx="8668512" cy="658368"/>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l">
              <a:spcAft>
                <a:spcPts val="400"/>
              </a:spcAft>
            </a:pPr>
            <a:r>
              <a:rPr sz="1700" b="0" i="0">
                <a:solidFill>
                  <a:srgbClr val="1F2A27"/>
                </a:solidFill>
                <a:latin typeface="Arial"/>
              </a:rPr>
              <a:t>Tỉnh táo nhẹ nhàng, không cần nhiều đường (giữ từ brief).</a:t>
            </a:r>
          </a:p>
        </p:txBody>
      </p:sp>
      <p:sp>
        <p:nvSpPr>
          <p:cNvPr id="11" name="TextBox 10"/>
          <p:cNvSpPr txBox="1"/>
          <p:nvPr/>
        </p:nvSpPr>
        <p:spPr>
          <a:xfrm>
            <a:off x="548640" y="3218688"/>
            <a:ext cx="2377440" cy="457200"/>
          </a:xfrm>
          <a:prstGeom prst="rect">
            <a:avLst/>
          </a:prstGeom>
          <a:noFill/>
        </p:spPr>
        <p:txBody>
          <a:bodyPr wrap="square" anchor="t" lIns="73152" rIns="73152"/>
          <a:lstStyle/>
          <a:p>
            <a:pPr algn="l">
              <a:spcAft>
                <a:spcPts val="400"/>
              </a:spcAft>
            </a:pPr>
            <a:r>
              <a:rPr sz="1400" b="1" i="0">
                <a:solidFill>
                  <a:srgbClr val="5F6B66"/>
                </a:solidFill>
                <a:latin typeface="Arial"/>
              </a:rPr>
              <a:t>Hình tượng xuyên suốt</a:t>
            </a:r>
          </a:p>
        </p:txBody>
      </p:sp>
      <p:sp>
        <p:nvSpPr>
          <p:cNvPr id="12" name="Rounded Rectangle 11"/>
          <p:cNvSpPr/>
          <p:nvPr/>
        </p:nvSpPr>
        <p:spPr>
          <a:xfrm>
            <a:off x="2971800" y="3108960"/>
            <a:ext cx="8668512" cy="658368"/>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l">
              <a:spcAft>
                <a:spcPts val="400"/>
              </a:spcAft>
            </a:pPr>
            <a:r>
              <a:rPr sz="1700" b="0" i="0">
                <a:solidFill>
                  <a:srgbClr val="1F2A27"/>
                </a:solidFill>
                <a:latin typeface="Arial"/>
              </a:rPr>
              <a:t>Lá trà và hơi sương buổi sớm, lặp lại ở mọi điểm khách chạm vào.</a:t>
            </a:r>
          </a:p>
        </p:txBody>
      </p:sp>
      <p:sp>
        <p:nvSpPr>
          <p:cNvPr id="13" name="TextBox 12"/>
          <p:cNvSpPr txBox="1"/>
          <p:nvPr/>
        </p:nvSpPr>
        <p:spPr>
          <a:xfrm>
            <a:off x="548640" y="3931920"/>
            <a:ext cx="5486400" cy="365760"/>
          </a:xfrm>
          <a:prstGeom prst="rect">
            <a:avLst/>
          </a:prstGeom>
          <a:noFill/>
        </p:spPr>
        <p:txBody>
          <a:bodyPr wrap="square" anchor="t" lIns="73152" rIns="73152"/>
          <a:lstStyle/>
          <a:p>
            <a:pPr algn="l">
              <a:spcAft>
                <a:spcPts val="400"/>
              </a:spcAft>
            </a:pPr>
            <a:r>
              <a:rPr sz="1500" b="1" i="0">
                <a:solidFill>
                  <a:srgbClr val="2F5D50"/>
                </a:solidFill>
                <a:latin typeface="Arial"/>
              </a:rPr>
              <a:t>3 điểm chạm</a:t>
            </a:r>
          </a:p>
        </p:txBody>
      </p:sp>
      <p:sp>
        <p:nvSpPr>
          <p:cNvPr id="14" name="Rounded Rectangle 13"/>
          <p:cNvSpPr/>
          <p:nvPr/>
        </p:nvSpPr>
        <p:spPr>
          <a:xfrm>
            <a:off x="548640" y="4343400"/>
            <a:ext cx="3593592" cy="1783080"/>
          </a:xfrm>
          <a:prstGeom prst="roundRect">
            <a:avLst>
              <a:gd name="adj" fmla="val 6000"/>
            </a:avLst>
          </a:prstGeom>
          <a:solidFill>
            <a:srgbClr val="EAF1EE"/>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600" b="1" i="0">
                <a:solidFill>
                  <a:srgbClr val="2F5D50"/>
                </a:solidFill>
                <a:latin typeface="Arial"/>
              </a:rPr>
              <a:t>1. Khu check-in</a:t>
            </a:r>
          </a:p>
          <a:p>
            <a:pPr algn="l">
              <a:spcAft>
                <a:spcPts val="400"/>
              </a:spcAft>
            </a:pPr>
            <a:r>
              <a:rPr sz="1400" b="0" i="0">
                <a:solidFill>
                  <a:srgbClr val="1F2A27"/>
                </a:solidFill>
                <a:latin typeface="Arial"/>
              </a:rPr>
              <a:t>Vách lá trà phun sương nhẹ; khách chụp ảnh cùng chai trà ướp lạnh.</a:t>
            </a:r>
          </a:p>
        </p:txBody>
      </p:sp>
      <p:sp>
        <p:nvSpPr>
          <p:cNvPr id="15" name="Rounded Rectangle 14"/>
          <p:cNvSpPr/>
          <p:nvPr/>
        </p:nvSpPr>
        <p:spPr>
          <a:xfrm>
            <a:off x="4279392" y="4343400"/>
            <a:ext cx="3593592" cy="1783080"/>
          </a:xfrm>
          <a:prstGeom prst="roundRect">
            <a:avLst>
              <a:gd name="adj" fmla="val 6000"/>
            </a:avLst>
          </a:prstGeom>
          <a:solidFill>
            <a:srgbClr val="EAF1EE"/>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600" b="1" i="0">
                <a:solidFill>
                  <a:srgbClr val="2F5D50"/>
                </a:solidFill>
                <a:latin typeface="Arial"/>
              </a:rPr>
              <a:t>2. Nghi thức mở nắp</a:t>
            </a:r>
          </a:p>
          <a:p>
            <a:pPr algn="l">
              <a:spcAft>
                <a:spcPts val="400"/>
              </a:spcAft>
            </a:pPr>
            <a:r>
              <a:rPr sz="1400" b="0" i="0">
                <a:solidFill>
                  <a:srgbClr val="1F2A27"/>
                </a:solidFill>
                <a:latin typeface="Arial"/>
              </a:rPr>
              <a:t>Màn LED chuyển từ sương sớm sang nắng; 150 khách cùng mở nắp và uống ngụm đầu.</a:t>
            </a:r>
          </a:p>
        </p:txBody>
      </p:sp>
      <p:sp>
        <p:nvSpPr>
          <p:cNvPr id="16" name="Rounded Rectangle 15"/>
          <p:cNvSpPr/>
          <p:nvPr/>
        </p:nvSpPr>
        <p:spPr>
          <a:xfrm>
            <a:off x="8010144" y="4343400"/>
            <a:ext cx="3593592" cy="1783080"/>
          </a:xfrm>
          <a:prstGeom prst="roundRect">
            <a:avLst>
              <a:gd name="adj" fmla="val 6000"/>
            </a:avLst>
          </a:prstGeom>
          <a:solidFill>
            <a:srgbClr val="EAF1EE"/>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600" b="1" i="0">
                <a:solidFill>
                  <a:srgbClr val="2F5D50"/>
                </a:solidFill>
                <a:latin typeface="Arial"/>
              </a:rPr>
              <a:t>3. Khu dùng thử</a:t>
            </a:r>
          </a:p>
          <a:p>
            <a:pPr algn="l">
              <a:spcAft>
                <a:spcPts val="400"/>
              </a:spcAft>
            </a:pPr>
            <a:r>
              <a:rPr sz="1400" b="0" i="0">
                <a:solidFill>
                  <a:srgbClr val="1F2A27"/>
                </a:solidFill>
                <a:latin typeface="Arial"/>
              </a:rPr>
              <a:t>Chậu đá phủ lá trà; hình ảnh này đi tiếp ra quầy sampling ở siêu thị.</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48640" y="292608"/>
            <a:ext cx="8229600" cy="292608"/>
          </a:xfrm>
          <a:prstGeom prst="rect">
            <a:avLst/>
          </a:prstGeom>
          <a:noFill/>
        </p:spPr>
        <p:txBody>
          <a:bodyPr wrap="square" anchor="t" lIns="73152" rIns="73152"/>
          <a:lstStyle/>
          <a:p>
            <a:pPr algn="l">
              <a:spcAft>
                <a:spcPts val="400"/>
              </a:spcAft>
            </a:pPr>
            <a:r>
              <a:rPr sz="1100" b="1" i="0">
                <a:solidFill>
                  <a:srgbClr val="D99A3D"/>
                </a:solidFill>
                <a:latin typeface="Arial"/>
              </a:rPr>
              <a:t>PHẦN 3 · TRIỂN KHAI</a:t>
            </a:r>
          </a:p>
        </p:txBody>
      </p:sp>
      <p:sp>
        <p:nvSpPr>
          <p:cNvPr id="3" name="TextBox 2"/>
          <p:cNvSpPr txBox="1"/>
          <p:nvPr/>
        </p:nvSpPr>
        <p:spPr>
          <a:xfrm>
            <a:off x="548640" y="566928"/>
            <a:ext cx="11064240" cy="685800"/>
          </a:xfrm>
          <a:prstGeom prst="rect">
            <a:avLst/>
          </a:prstGeom>
          <a:noFill/>
        </p:spPr>
        <p:txBody>
          <a:bodyPr wrap="square" anchor="t" lIns="73152" rIns="73152"/>
          <a:lstStyle/>
          <a:p>
            <a:pPr algn="l">
              <a:spcAft>
                <a:spcPts val="400"/>
              </a:spcAft>
            </a:pPr>
            <a:r>
              <a:rPr sz="2800" b="1" i="0">
                <a:solidFill>
                  <a:srgbClr val="2F5D50"/>
                </a:solidFill>
                <a:latin typeface="Arial"/>
              </a:rPr>
              <a:t>Chương trình</a:t>
            </a:r>
          </a:p>
        </p:txBody>
      </p:sp>
      <p:sp>
        <p:nvSpPr>
          <p:cNvPr id="4" name="Rectangle 3"/>
          <p:cNvSpPr/>
          <p:nvPr/>
        </p:nvSpPr>
        <p:spPr>
          <a:xfrm>
            <a:off x="548640" y="1261872"/>
            <a:ext cx="1097280" cy="45720"/>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Lễ ra mắt Trà Lam Khê · Phiên bản 1 – 12.01.2027 · Dữ liệu ví dụ, thương hiệu và đơn vị đề xuất hư cấu</a:t>
            </a:r>
          </a:p>
        </p:txBody>
      </p:sp>
      <p:sp>
        <p:nvSpPr>
          <p:cNvPr id="6" name="TextBox 5"/>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4</a:t>
            </a:r>
          </a:p>
        </p:txBody>
      </p:sp>
      <p:graphicFrame>
        <p:nvGraphicFramePr>
          <p:cNvPr id="7" name="Table 6"/>
          <p:cNvGraphicFramePr>
            <a:graphicFrameLocks noGrp="1"/>
          </p:cNvGraphicFramePr>
          <p:nvPr/>
        </p:nvGraphicFramePr>
        <p:xfrm>
          <a:off x="548640" y="1554480"/>
          <a:ext cx="11064240" cy="3291840"/>
        </p:xfrm>
        <a:graphic>
          <a:graphicData uri="http://schemas.openxmlformats.org/drawingml/2006/table">
            <a:tbl>
              <a:tblPr firstRow="1" bandRow="1">
                <a:tableStyleId>{5C22544A-7EE6-4342-B048-85BDC9FD1C3A}</a:tableStyleId>
              </a:tblPr>
              <a:tblGrid>
                <a:gridCol w="1600200"/>
                <a:gridCol w="5669280"/>
                <a:gridCol w="3794760"/>
              </a:tblGrid>
              <a:tr h="329184">
                <a:tc>
                  <a:txBody>
                    <a:bodyPr wrap="square" anchor="t" lIns="73152" rIns="73152"/>
                    <a:lstStyle/>
                    <a:p>
                      <a:pPr algn="l">
                        <a:spcAft>
                          <a:spcPts val="0"/>
                        </a:spcAft>
                      </a:pPr>
                      <a:r>
                        <a:rPr sz="1300" b="1" i="0">
                          <a:solidFill>
                            <a:srgbClr val="FFFFFF"/>
                          </a:solidFill>
                          <a:latin typeface="Arial"/>
                        </a:rPr>
                        <a:t>Giờ</a:t>
                      </a:r>
                    </a:p>
                  </a:txBody>
                  <a:tcPr marL="73152" marR="73152" marT="36576" marB="36576" anchor="ctr">
                    <a:solidFill>
                      <a:srgbClr val="2F5D50"/>
                    </a:solidFill>
                  </a:tcPr>
                </a:tc>
                <a:tc>
                  <a:txBody>
                    <a:bodyPr wrap="square" anchor="t" lIns="73152" rIns="73152"/>
                    <a:lstStyle/>
                    <a:p>
                      <a:pPr algn="l">
                        <a:spcAft>
                          <a:spcPts val="0"/>
                        </a:spcAft>
                      </a:pPr>
                      <a:r>
                        <a:rPr sz="1300" b="1" i="0">
                          <a:solidFill>
                            <a:srgbClr val="FFFFFF"/>
                          </a:solidFill>
                          <a:latin typeface="Arial"/>
                        </a:rPr>
                        <a:t>Nội dung</a:t>
                      </a:r>
                    </a:p>
                  </a:txBody>
                  <a:tcPr marL="73152" marR="73152" marT="36576" marB="36576" anchor="ctr">
                    <a:solidFill>
                      <a:srgbClr val="2F5D50"/>
                    </a:solidFill>
                  </a:tcPr>
                </a:tc>
                <a:tc>
                  <a:txBody>
                    <a:bodyPr wrap="square" anchor="t" lIns="73152" rIns="73152"/>
                    <a:lstStyle/>
                    <a:p>
                      <a:pPr algn="l">
                        <a:spcAft>
                          <a:spcPts val="0"/>
                        </a:spcAft>
                      </a:pPr>
                      <a:r>
                        <a:rPr sz="1300" b="1" i="0">
                          <a:solidFill>
                            <a:srgbClr val="FFFFFF"/>
                          </a:solidFill>
                          <a:latin typeface="Arial"/>
                        </a:rPr>
                        <a:t>Ghi chú</a:t>
                      </a:r>
                    </a:p>
                  </a:txBody>
                  <a:tcPr marL="73152" marR="73152" marT="36576" marB="36576" anchor="ctr">
                    <a:solidFill>
                      <a:srgbClr val="2F5D50"/>
                    </a:solidFill>
                  </a:tcPr>
                </a:tc>
              </a:tr>
              <a:tr h="329184">
                <a:tc>
                  <a:txBody>
                    <a:bodyPr wrap="square" anchor="t" lIns="73152" rIns="73152"/>
                    <a:lstStyle/>
                    <a:p>
                      <a:pPr algn="l">
                        <a:spcAft>
                          <a:spcPts val="0"/>
                        </a:spcAft>
                      </a:pPr>
                      <a:r>
                        <a:rPr sz="1300" b="0" i="0">
                          <a:solidFill>
                            <a:srgbClr val="1F2A27"/>
                          </a:solidFill>
                          <a:latin typeface="Arial"/>
                        </a:rPr>
                        <a:t>08:30-09:15</a:t>
                      </a:r>
                    </a:p>
                  </a:txBody>
                  <a:tcPr marL="73152" marR="73152" marT="36576" marB="36576" anchor="ctr">
                    <a:solidFill>
                      <a:srgbClr val="FFFFFF"/>
                    </a:solidFill>
                  </a:tcPr>
                </a:tc>
                <a:tc>
                  <a:txBody>
                    <a:bodyPr wrap="square" anchor="t" lIns="73152" rIns="73152"/>
                    <a:lstStyle/>
                    <a:p>
                      <a:pPr algn="l">
                        <a:spcAft>
                          <a:spcPts val="0"/>
                        </a:spcAft>
                      </a:pPr>
                      <a:r>
                        <a:rPr sz="1300" b="0" i="0">
                          <a:solidFill>
                            <a:srgbClr val="1F2A27"/>
                          </a:solidFill>
                          <a:latin typeface="Arial"/>
                        </a:rPr>
                        <a:t>Đón khách, check-in vách lá trà, ly trà lạnh chào buổi sáng</a:t>
                      </a:r>
                    </a:p>
                  </a:txBody>
                  <a:tcPr marL="73152" marR="73152" marT="36576" marB="36576" anchor="ctr">
                    <a:solidFill>
                      <a:srgbClr val="FFFFFF"/>
                    </a:solidFill>
                  </a:tcPr>
                </a:tc>
                <a:tc>
                  <a:txBody>
                    <a:bodyPr wrap="square" anchor="t" lIns="73152" rIns="73152"/>
                    <a:lstStyle/>
                    <a:p>
                      <a:pPr algn="l">
                        <a:spcAft>
                          <a:spcPts val="0"/>
                        </a:spcAft>
                      </a:pPr>
                      <a:r>
                        <a:rPr sz="1300" b="0" i="0">
                          <a:solidFill>
                            <a:srgbClr val="1F2A27"/>
                          </a:solidFill>
                          <a:latin typeface="Arial"/>
                        </a:rPr>
                        <a:t>PG dẫn đại lý, báo chí theo hai lối</a:t>
                      </a:r>
                    </a:p>
                  </a:txBody>
                  <a:tcPr marL="73152" marR="73152" marT="36576" marB="36576" anchor="ctr">
                    <a:solidFill>
                      <a:srgbClr val="FFFFFF"/>
                    </a:solidFill>
                  </a:tcPr>
                </a:tc>
              </a:tr>
              <a:tr h="329184">
                <a:tc>
                  <a:txBody>
                    <a:bodyPr wrap="square" anchor="t" lIns="73152" rIns="73152"/>
                    <a:lstStyle/>
                    <a:p>
                      <a:pPr algn="l">
                        <a:spcAft>
                          <a:spcPts val="0"/>
                        </a:spcAft>
                      </a:pPr>
                      <a:r>
                        <a:rPr sz="1300" b="0" i="0">
                          <a:solidFill>
                            <a:srgbClr val="1F2A27"/>
                          </a:solidFill>
                          <a:latin typeface="Arial"/>
                        </a:rPr>
                        <a:t>09:15-09:25</a:t>
                      </a:r>
                    </a:p>
                  </a:txBody>
                  <a:tcPr marL="73152" marR="73152" marT="36576" marB="36576" anchor="ctr">
                    <a:solidFill>
                      <a:srgbClr val="F7F5EF"/>
                    </a:solidFill>
                  </a:tcPr>
                </a:tc>
                <a:tc>
                  <a:txBody>
                    <a:bodyPr wrap="square" anchor="t" lIns="73152" rIns="73152"/>
                    <a:lstStyle/>
                    <a:p>
                      <a:pPr algn="l">
                        <a:spcAft>
                          <a:spcPts val="0"/>
                        </a:spcAft>
                      </a:pPr>
                      <a:r>
                        <a:rPr sz="1300" b="0" i="0">
                          <a:solidFill>
                            <a:srgbClr val="1F2A27"/>
                          </a:solidFill>
                          <a:latin typeface="Arial"/>
                        </a:rPr>
                        <a:t>Tiết mục mở màn «Sương sớm»</a:t>
                      </a:r>
                    </a:p>
                  </a:txBody>
                  <a:tcPr marL="73152" marR="73152" marT="36576" marB="36576" anchor="ctr">
                    <a:solidFill>
                      <a:srgbClr val="F7F5EF"/>
                    </a:solidFill>
                  </a:tcPr>
                </a:tc>
                <a:tc>
                  <a:txBody>
                    <a:bodyPr wrap="square" anchor="t" lIns="73152" rIns="73152"/>
                    <a:lstStyle/>
                    <a:p>
                      <a:pPr algn="l">
                        <a:spcAft>
                          <a:spcPts val="0"/>
                        </a:spcAft>
                      </a:pPr>
                      <a:r>
                        <a:rPr sz="1300" b="0" i="0">
                          <a:solidFill>
                            <a:srgbClr val="1F2A27"/>
                          </a:solidFill>
                          <a:latin typeface="Arial"/>
                        </a:rPr>
                        <a:t>Phương án B: tiết mục duy nhất</a:t>
                      </a:r>
                    </a:p>
                  </a:txBody>
                  <a:tcPr marL="73152" marR="73152" marT="36576" marB="36576" anchor="ctr">
                    <a:solidFill>
                      <a:srgbClr val="F7F5EF"/>
                    </a:solidFill>
                  </a:tcPr>
                </a:tc>
              </a:tr>
              <a:tr h="329184">
                <a:tc>
                  <a:txBody>
                    <a:bodyPr wrap="square" anchor="t" lIns="73152" rIns="73152"/>
                    <a:lstStyle/>
                    <a:p>
                      <a:pPr algn="l">
                        <a:spcAft>
                          <a:spcPts val="0"/>
                        </a:spcAft>
                      </a:pPr>
                      <a:r>
                        <a:rPr sz="1300" b="0" i="0">
                          <a:solidFill>
                            <a:srgbClr val="1F2A27"/>
                          </a:solidFill>
                          <a:latin typeface="Arial"/>
                        </a:rPr>
                        <a:t>09:25-09:40</a:t>
                      </a:r>
                    </a:p>
                  </a:txBody>
                  <a:tcPr marL="73152" marR="73152" marT="36576" marB="36576" anchor="ctr">
                    <a:solidFill>
                      <a:srgbClr val="FFFFFF"/>
                    </a:solidFill>
                  </a:tcPr>
                </a:tc>
                <a:tc>
                  <a:txBody>
                    <a:bodyPr wrap="square" anchor="t" lIns="73152" rIns="73152"/>
                    <a:lstStyle/>
                    <a:p>
                      <a:pPr algn="l">
                        <a:spcAft>
                          <a:spcPts val="0"/>
                        </a:spcAft>
                      </a:pPr>
                      <a:r>
                        <a:rPr sz="1300" b="0" i="0">
                          <a:solidFill>
                            <a:srgbClr val="1F2A27"/>
                          </a:solidFill>
                          <a:latin typeface="Arial"/>
                        </a:rPr>
                        <a:t>Tổng giám đốc phát biểu mở màn</a:t>
                      </a:r>
                    </a:p>
                  </a:txBody>
                  <a:tcPr marL="73152" marR="73152" marT="36576" marB="36576" anchor="ctr">
                    <a:solidFill>
                      <a:srgbClr val="FFFFFF"/>
                    </a:solidFill>
                  </a:tcPr>
                </a:tc>
                <a:tc>
                  <a:txBody>
                    <a:bodyPr wrap="square" anchor="t" lIns="73152" rIns="73152"/>
                    <a:lstStyle/>
                    <a:p>
                      <a:pPr algn="l">
                        <a:spcAft>
                          <a:spcPts val="0"/>
                        </a:spcAft>
                      </a:pPr>
                      <a:r>
                        <a:rPr sz="1300" b="0" i="0">
                          <a:solidFill>
                            <a:srgbClr val="1F2A27"/>
                          </a:solidFill>
                          <a:latin typeface="Arial"/>
                        </a:rPr>
                        <a:t>Theo brief</a:t>
                      </a:r>
                    </a:p>
                  </a:txBody>
                  <a:tcPr marL="73152" marR="73152" marT="36576" marB="36576" anchor="ctr">
                    <a:solidFill>
                      <a:srgbClr val="FFFFFF"/>
                    </a:solidFill>
                  </a:tcPr>
                </a:tc>
              </a:tr>
              <a:tr h="329184">
                <a:tc>
                  <a:txBody>
                    <a:bodyPr wrap="square" anchor="t" lIns="73152" rIns="73152"/>
                    <a:lstStyle/>
                    <a:p>
                      <a:pPr algn="l">
                        <a:spcAft>
                          <a:spcPts val="0"/>
                        </a:spcAft>
                      </a:pPr>
                      <a:r>
                        <a:rPr sz="1300" b="0" i="0">
                          <a:solidFill>
                            <a:srgbClr val="1F2A27"/>
                          </a:solidFill>
                          <a:latin typeface="Arial"/>
                        </a:rPr>
                        <a:t>09:40-10:00</a:t>
                      </a:r>
                    </a:p>
                  </a:txBody>
                  <a:tcPr marL="73152" marR="73152" marT="36576" marB="36576" anchor="ctr">
                    <a:solidFill>
                      <a:srgbClr val="F7F5EF"/>
                    </a:solidFill>
                  </a:tcPr>
                </a:tc>
                <a:tc>
                  <a:txBody>
                    <a:bodyPr wrap="square" anchor="t" lIns="73152" rIns="73152"/>
                    <a:lstStyle/>
                    <a:p>
                      <a:pPr algn="l">
                        <a:spcAft>
                          <a:spcPts val="0"/>
                        </a:spcAft>
                      </a:pPr>
                      <a:r>
                        <a:rPr sz="1300" b="0" i="0">
                          <a:solidFill>
                            <a:srgbClr val="1F2A27"/>
                          </a:solidFill>
                          <a:latin typeface="Arial"/>
                        </a:rPr>
                        <a:t>Giới thiệu sản phẩm: trà ít ngọt cho buổi sáng</a:t>
                      </a:r>
                    </a:p>
                  </a:txBody>
                  <a:tcPr marL="73152" marR="73152" marT="36576" marB="36576" anchor="ctr">
                    <a:solidFill>
                      <a:srgbClr val="F7F5EF"/>
                    </a:solidFill>
                  </a:tcPr>
                </a:tc>
                <a:tc>
                  <a:txBody>
                    <a:bodyPr wrap="square" anchor="t" lIns="73152" rIns="73152"/>
                    <a:lstStyle/>
                    <a:p>
                      <a:pPr algn="l">
                        <a:spcAft>
                          <a:spcPts val="0"/>
                        </a:spcAft>
                      </a:pPr>
                      <a:r>
                        <a:rPr sz="1300" b="0" i="0">
                          <a:solidFill>
                            <a:srgbClr val="1F2A27"/>
                          </a:solidFill>
                          <a:latin typeface="Arial"/>
                        </a:rPr>
                        <a:t>Nội dung do nhãn hàng duyệt</a:t>
                      </a:r>
                    </a:p>
                  </a:txBody>
                  <a:tcPr marL="73152" marR="73152" marT="36576" marB="36576" anchor="ctr">
                    <a:solidFill>
                      <a:srgbClr val="F7F5EF"/>
                    </a:solidFill>
                  </a:tcPr>
                </a:tc>
              </a:tr>
              <a:tr h="329184">
                <a:tc>
                  <a:txBody>
                    <a:bodyPr wrap="square" anchor="t" lIns="73152" rIns="73152"/>
                    <a:lstStyle/>
                    <a:p>
                      <a:pPr algn="l">
                        <a:spcAft>
                          <a:spcPts val="0"/>
                        </a:spcAft>
                      </a:pPr>
                      <a:r>
                        <a:rPr sz="1300" b="0" i="0">
                          <a:solidFill>
                            <a:srgbClr val="1F2A27"/>
                          </a:solidFill>
                          <a:latin typeface="Arial"/>
                        </a:rPr>
                        <a:t>10:00-10:10</a:t>
                      </a:r>
                    </a:p>
                  </a:txBody>
                  <a:tcPr marL="73152" marR="73152" marT="36576" marB="36576" anchor="ctr">
                    <a:solidFill>
                      <a:srgbClr val="FFFFFF"/>
                    </a:solidFill>
                  </a:tcPr>
                </a:tc>
                <a:tc>
                  <a:txBody>
                    <a:bodyPr wrap="square" anchor="t" lIns="73152" rIns="73152"/>
                    <a:lstStyle/>
                    <a:p>
                      <a:pPr algn="l">
                        <a:spcAft>
                          <a:spcPts val="0"/>
                        </a:spcAft>
                      </a:pPr>
                      <a:r>
                        <a:rPr sz="1300" b="0" i="0">
                          <a:solidFill>
                            <a:srgbClr val="1F2A27"/>
                          </a:solidFill>
                          <a:latin typeface="Arial"/>
                        </a:rPr>
                        <a:t>Nghi thức mở nắp cùng 150 khách</a:t>
                      </a:r>
                    </a:p>
                  </a:txBody>
                  <a:tcPr marL="73152" marR="73152" marT="36576" marB="36576" anchor="ctr">
                    <a:solidFill>
                      <a:srgbClr val="FFFFFF"/>
                    </a:solidFill>
                  </a:tcPr>
                </a:tc>
                <a:tc>
                  <a:txBody>
                    <a:bodyPr wrap="square" anchor="t" lIns="73152" rIns="73152"/>
                    <a:lstStyle/>
                    <a:p>
                      <a:pPr algn="l">
                        <a:spcAft>
                          <a:spcPts val="0"/>
                        </a:spcAft>
                      </a:pPr>
                      <a:r>
                        <a:rPr sz="1300" b="0" i="0">
                          <a:solidFill>
                            <a:srgbClr val="1F2A27"/>
                          </a:solidFill>
                          <a:latin typeface="Arial"/>
                        </a:rPr>
                        <a:t>Màn LED chuyển từ sương sang nắng</a:t>
                      </a:r>
                    </a:p>
                  </a:txBody>
                  <a:tcPr marL="73152" marR="73152" marT="36576" marB="36576" anchor="ctr">
                    <a:solidFill>
                      <a:srgbClr val="FFFFFF"/>
                    </a:solidFill>
                  </a:tcPr>
                </a:tc>
              </a:tr>
              <a:tr h="329184">
                <a:tc>
                  <a:txBody>
                    <a:bodyPr wrap="square" anchor="t" lIns="73152" rIns="73152"/>
                    <a:lstStyle/>
                    <a:p>
                      <a:pPr algn="l">
                        <a:spcAft>
                          <a:spcPts val="0"/>
                        </a:spcAft>
                      </a:pPr>
                      <a:r>
                        <a:rPr sz="1300" b="0" i="0">
                          <a:solidFill>
                            <a:srgbClr val="1F2A27"/>
                          </a:solidFill>
                          <a:latin typeface="Arial"/>
                        </a:rPr>
                        <a:t>10:10-10:40</a:t>
                      </a:r>
                    </a:p>
                  </a:txBody>
                  <a:tcPr marL="73152" marR="73152" marT="36576" marB="36576" anchor="ctr">
                    <a:solidFill>
                      <a:srgbClr val="F7F5EF"/>
                    </a:solidFill>
                  </a:tcPr>
                </a:tc>
                <a:tc>
                  <a:txBody>
                    <a:bodyPr wrap="square" anchor="t" lIns="73152" rIns="73152"/>
                    <a:lstStyle/>
                    <a:p>
                      <a:pPr algn="l">
                        <a:spcAft>
                          <a:spcPts val="0"/>
                        </a:spcAft>
                      </a:pPr>
                      <a:r>
                        <a:rPr sz="1300" b="0" i="0">
                          <a:solidFill>
                            <a:srgbClr val="1F2A27"/>
                          </a:solidFill>
                          <a:latin typeface="Arial"/>
                        </a:rPr>
                        <a:t>Chính sách đại lý, đặt đơn đầu tiên tại bàn riêng</a:t>
                      </a:r>
                    </a:p>
                  </a:txBody>
                  <a:tcPr marL="73152" marR="73152" marT="36576" marB="36576" anchor="ctr">
                    <a:solidFill>
                      <a:srgbClr val="F7F5EF"/>
                    </a:solidFill>
                  </a:tcPr>
                </a:tc>
                <a:tc>
                  <a:txBody>
                    <a:bodyPr wrap="square" anchor="t" lIns="73152" rIns="73152"/>
                    <a:lstStyle/>
                    <a:p>
                      <a:pPr algn="l">
                        <a:spcAft>
                          <a:spcPts val="0"/>
                        </a:spcAft>
                      </a:pPr>
                      <a:r>
                        <a:rPr sz="1300" b="0" i="0">
                          <a:solidFill>
                            <a:srgbClr val="1F2A27"/>
                          </a:solidFill>
                          <a:latin typeface="Arial"/>
                        </a:rPr>
                        <a:t>Mục tiêu kinh doanh của brief</a:t>
                      </a:r>
                    </a:p>
                  </a:txBody>
                  <a:tcPr marL="73152" marR="73152" marT="36576" marB="36576" anchor="ctr">
                    <a:solidFill>
                      <a:srgbClr val="F7F5EF"/>
                    </a:solidFill>
                  </a:tcPr>
                </a:tc>
              </a:tr>
              <a:tr h="329184">
                <a:tc>
                  <a:txBody>
                    <a:bodyPr wrap="square" anchor="t" lIns="73152" rIns="73152"/>
                    <a:lstStyle/>
                    <a:p>
                      <a:pPr algn="l">
                        <a:spcAft>
                          <a:spcPts val="0"/>
                        </a:spcAft>
                      </a:pPr>
                      <a:r>
                        <a:rPr sz="1300" b="0" i="0">
                          <a:solidFill>
                            <a:srgbClr val="1F2A27"/>
                          </a:solidFill>
                          <a:latin typeface="Arial"/>
                        </a:rPr>
                        <a:t>10:40-11:30</a:t>
                      </a:r>
                    </a:p>
                  </a:txBody>
                  <a:tcPr marL="73152" marR="73152" marT="36576" marB="36576" anchor="ctr">
                    <a:solidFill>
                      <a:srgbClr val="FFFFFF"/>
                    </a:solidFill>
                  </a:tcPr>
                </a:tc>
                <a:tc>
                  <a:txBody>
                    <a:bodyPr wrap="square" anchor="t" lIns="73152" rIns="73152"/>
                    <a:lstStyle/>
                    <a:p>
                      <a:pPr algn="l">
                        <a:spcAft>
                          <a:spcPts val="0"/>
                        </a:spcAft>
                      </a:pPr>
                      <a:r>
                        <a:rPr sz="1300" b="0" i="0">
                          <a:solidFill>
                            <a:srgbClr val="1F2A27"/>
                          </a:solidFill>
                          <a:latin typeface="Arial"/>
                        </a:rPr>
                        <a:t>Khu dùng thử; báo chí phỏng vấn ở khu riêng</a:t>
                      </a:r>
                    </a:p>
                  </a:txBody>
                  <a:tcPr marL="73152" marR="73152" marT="36576" marB="36576" anchor="ctr">
                    <a:solidFill>
                      <a:srgbClr val="FFFFFF"/>
                    </a:solidFill>
                  </a:tcPr>
                </a:tc>
                <a:tc>
                  <a:txBody>
                    <a:bodyPr wrap="square" anchor="t" lIns="73152" rIns="73152"/>
                    <a:lstStyle/>
                    <a:p>
                      <a:pPr algn="l">
                        <a:spcAft>
                          <a:spcPts val="0"/>
                        </a:spcAft>
                      </a:pPr>
                      <a:r>
                        <a:rPr sz="1300" b="0" i="0">
                          <a:solidFill>
                            <a:srgbClr val="1F2A27"/>
                          </a:solidFill>
                          <a:latin typeface="Arial"/>
                        </a:rPr>
                        <a:t>Khu riêng theo brief</a:t>
                      </a:r>
                    </a:p>
                  </a:txBody>
                  <a:tcPr marL="73152" marR="73152" marT="36576" marB="36576" anchor="ctr">
                    <a:solidFill>
                      <a:srgbClr val="FFFFFF"/>
                    </a:solidFill>
                  </a:tcPr>
                </a:tc>
              </a:tr>
              <a:tr h="329184">
                <a:tc>
                  <a:txBody>
                    <a:bodyPr wrap="square" anchor="t" lIns="73152" rIns="73152"/>
                    <a:lstStyle/>
                    <a:p>
                      <a:pPr algn="l">
                        <a:spcAft>
                          <a:spcPts val="0"/>
                        </a:spcAft>
                      </a:pPr>
                      <a:r>
                        <a:rPr sz="1300" b="0" i="0">
                          <a:solidFill>
                            <a:srgbClr val="1F2A27"/>
                          </a:solidFill>
                          <a:latin typeface="Arial"/>
                        </a:rPr>
                        <a:t>11:30-11:40</a:t>
                      </a:r>
                    </a:p>
                  </a:txBody>
                  <a:tcPr marL="73152" marR="73152" marT="36576" marB="36576" anchor="ctr">
                    <a:solidFill>
                      <a:srgbClr val="F7F5EF"/>
                    </a:solidFill>
                  </a:tcPr>
                </a:tc>
                <a:tc>
                  <a:txBody>
                    <a:bodyPr wrap="square" anchor="t" lIns="73152" rIns="73152"/>
                    <a:lstStyle/>
                    <a:p>
                      <a:pPr algn="l">
                        <a:spcAft>
                          <a:spcPts val="0"/>
                        </a:spcAft>
                      </a:pPr>
                      <a:r>
                        <a:rPr sz="1300" b="0" i="0">
                          <a:solidFill>
                            <a:srgbClr val="1F2A27"/>
                          </a:solidFill>
                          <a:latin typeface="Arial"/>
                        </a:rPr>
                        <a:t>Tiết mục thứ hai</a:t>
                      </a:r>
                    </a:p>
                  </a:txBody>
                  <a:tcPr marL="73152" marR="73152" marT="36576" marB="36576" anchor="ctr">
                    <a:solidFill>
                      <a:srgbClr val="F7F5EF"/>
                    </a:solidFill>
                  </a:tcPr>
                </a:tc>
                <a:tc>
                  <a:txBody>
                    <a:bodyPr wrap="square" anchor="t" lIns="73152" rIns="73152"/>
                    <a:lstStyle/>
                    <a:p>
                      <a:pPr algn="l">
                        <a:spcAft>
                          <a:spcPts val="0"/>
                        </a:spcAft>
                      </a:pPr>
                      <a:r>
                        <a:rPr sz="1300" b="0" i="0">
                          <a:solidFill>
                            <a:srgbClr val="1F2A27"/>
                          </a:solidFill>
                          <a:latin typeface="Arial"/>
                        </a:rPr>
                        <a:t>Chỉ có ở phương án A</a:t>
                      </a:r>
                    </a:p>
                  </a:txBody>
                  <a:tcPr marL="73152" marR="73152" marT="36576" marB="36576" anchor="ctr">
                    <a:solidFill>
                      <a:srgbClr val="F7F5EF"/>
                    </a:solidFill>
                  </a:tcPr>
                </a:tc>
              </a:tr>
              <a:tr h="329184">
                <a:tc>
                  <a:txBody>
                    <a:bodyPr wrap="square" anchor="t" lIns="73152" rIns="73152"/>
                    <a:lstStyle/>
                    <a:p>
                      <a:pPr algn="l">
                        <a:spcAft>
                          <a:spcPts val="0"/>
                        </a:spcAft>
                      </a:pPr>
                      <a:r>
                        <a:rPr sz="1300" b="0" i="0">
                          <a:solidFill>
                            <a:srgbClr val="1F2A27"/>
                          </a:solidFill>
                          <a:latin typeface="Arial"/>
                        </a:rPr>
                        <a:t>11:40-13:30</a:t>
                      </a:r>
                    </a:p>
                  </a:txBody>
                  <a:tcPr marL="73152" marR="73152" marT="36576" marB="36576" anchor="ctr">
                    <a:solidFill>
                      <a:srgbClr val="FFFFFF"/>
                    </a:solidFill>
                  </a:tcPr>
                </a:tc>
                <a:tc>
                  <a:txBody>
                    <a:bodyPr wrap="square" anchor="t" lIns="73152" rIns="73152"/>
                    <a:lstStyle/>
                    <a:p>
                      <a:pPr algn="l">
                        <a:spcAft>
                          <a:spcPts val="0"/>
                        </a:spcAft>
                      </a:pPr>
                      <a:r>
                        <a:rPr sz="1300" b="0" i="0">
                          <a:solidFill>
                            <a:srgbClr val="1F2A27"/>
                          </a:solidFill>
                          <a:latin typeface="Arial"/>
                        </a:rPr>
                        <a:t>Tiệc trưa, giao lưu</a:t>
                      </a:r>
                    </a:p>
                  </a:txBody>
                  <a:tcPr marL="73152" marR="73152" marT="36576" marB="36576" anchor="ctr">
                    <a:solidFill>
                      <a:srgbClr val="FFFFFF"/>
                    </a:solidFill>
                  </a:tcPr>
                </a:tc>
                <a:tc>
                  <a:txBody>
                    <a:bodyPr wrap="square" anchor="t" lIns="73152" rIns="73152"/>
                    <a:lstStyle/>
                    <a:p>
                      <a:pPr algn="l">
                        <a:spcAft>
                          <a:spcPts val="0"/>
                        </a:spcAft>
                      </a:pPr>
                      <a:r>
                        <a:rPr sz="1300" b="0" i="0">
                          <a:solidFill>
                            <a:srgbClr val="1F2A27"/>
                          </a:solidFill>
                          <a:latin typeface="Arial"/>
                        </a:rPr>
                        <a:t>Kết thúc 13:30 theo brief</a:t>
                      </a:r>
                    </a:p>
                  </a:txBody>
                  <a:tcPr marL="73152" marR="73152" marT="36576" marB="36576" anchor="ctr">
                    <a:solidFill>
                      <a:srgbClr val="FFFFFF"/>
                    </a:solidFill>
                  </a:tcPr>
                </a:tc>
              </a:tr>
            </a:tbl>
          </a:graphicData>
        </a:graphic>
      </p:graphicFrame>
      <p:sp>
        <p:nvSpPr>
          <p:cNvPr id="8" name="Rectangle 7"/>
          <p:cNvSpPr/>
          <p:nvPr/>
        </p:nvSpPr>
        <p:spPr>
          <a:xfrm>
            <a:off x="512063" y="1517904"/>
            <a:ext cx="11137392" cy="3364991"/>
          </a:xfrm>
          <a:prstGeom prst="rect">
            <a:avLst/>
          </a:prstGeom>
          <a:no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48640" y="292608"/>
            <a:ext cx="8229600" cy="292608"/>
          </a:xfrm>
          <a:prstGeom prst="rect">
            <a:avLst/>
          </a:prstGeom>
          <a:noFill/>
        </p:spPr>
        <p:txBody>
          <a:bodyPr wrap="square" anchor="t" lIns="73152" rIns="73152"/>
          <a:lstStyle/>
          <a:p>
            <a:pPr algn="l">
              <a:spcAft>
                <a:spcPts val="400"/>
              </a:spcAft>
            </a:pPr>
            <a:r>
              <a:rPr sz="1100" b="1" i="0">
                <a:solidFill>
                  <a:srgbClr val="D99A3D"/>
                </a:solidFill>
                <a:latin typeface="Arial"/>
              </a:rPr>
              <a:t>PHẦN 3 · TRIỂN KHAI</a:t>
            </a:r>
          </a:p>
        </p:txBody>
      </p:sp>
      <p:sp>
        <p:nvSpPr>
          <p:cNvPr id="3" name="TextBox 2"/>
          <p:cNvSpPr txBox="1"/>
          <p:nvPr/>
        </p:nvSpPr>
        <p:spPr>
          <a:xfrm>
            <a:off x="548640" y="566928"/>
            <a:ext cx="11064240" cy="685800"/>
          </a:xfrm>
          <a:prstGeom prst="rect">
            <a:avLst/>
          </a:prstGeom>
          <a:noFill/>
        </p:spPr>
        <p:txBody>
          <a:bodyPr wrap="square" anchor="t" lIns="73152" rIns="73152"/>
          <a:lstStyle/>
          <a:p>
            <a:pPr algn="l">
              <a:spcAft>
                <a:spcPts val="400"/>
              </a:spcAft>
            </a:pPr>
            <a:r>
              <a:rPr sz="2800" b="1" i="0">
                <a:solidFill>
                  <a:srgbClr val="2F5D50"/>
                </a:solidFill>
                <a:latin typeface="Arial"/>
              </a:rPr>
              <a:t>Hoạt động chi tiết: hai phương án</a:t>
            </a:r>
          </a:p>
        </p:txBody>
      </p:sp>
      <p:sp>
        <p:nvSpPr>
          <p:cNvPr id="4" name="Rectangle 3"/>
          <p:cNvSpPr/>
          <p:nvPr/>
        </p:nvSpPr>
        <p:spPr>
          <a:xfrm>
            <a:off x="548640" y="1261872"/>
            <a:ext cx="1097280" cy="45720"/>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Lễ ra mắt Trà Lam Khê · Phiên bản 1 – 12.01.2027 · Dữ liệu ví dụ, thương hiệu và đơn vị đề xuất hư cấu</a:t>
            </a:r>
          </a:p>
        </p:txBody>
      </p:sp>
      <p:sp>
        <p:nvSpPr>
          <p:cNvPr id="6" name="TextBox 5"/>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5</a:t>
            </a:r>
          </a:p>
        </p:txBody>
      </p:sp>
      <p:graphicFrame>
        <p:nvGraphicFramePr>
          <p:cNvPr id="7" name="Table 6"/>
          <p:cNvGraphicFramePr>
            <a:graphicFrameLocks noGrp="1"/>
          </p:cNvGraphicFramePr>
          <p:nvPr/>
        </p:nvGraphicFramePr>
        <p:xfrm>
          <a:off x="548640" y="1554480"/>
          <a:ext cx="11064240" cy="3291840"/>
        </p:xfrm>
        <a:graphic>
          <a:graphicData uri="http://schemas.openxmlformats.org/drawingml/2006/table">
            <a:tbl>
              <a:tblPr firstRow="1" bandRow="1">
                <a:tableStyleId>{5C22544A-7EE6-4342-B048-85BDC9FD1C3A}</a:tableStyleId>
              </a:tblPr>
              <a:tblGrid>
                <a:gridCol w="2468880"/>
                <a:gridCol w="4297680"/>
                <a:gridCol w="4297680"/>
              </a:tblGrid>
              <a:tr h="329184">
                <a:tc>
                  <a:txBody>
                    <a:bodyPr wrap="square" anchor="t" lIns="73152" rIns="73152"/>
                    <a:lstStyle/>
                    <a:p>
                      <a:pPr algn="l">
                        <a:spcAft>
                          <a:spcPts val="0"/>
                        </a:spcAft>
                      </a:pPr>
                      <a:r>
                        <a:rPr sz="1250" b="1" i="0">
                          <a:solidFill>
                            <a:srgbClr val="FFFFFF"/>
                          </a:solidFill>
                          <a:latin typeface="Arial"/>
                        </a:rPr>
                        <a:t>Hạng mục</a:t>
                      </a:r>
                    </a:p>
                  </a:txBody>
                  <a:tcPr marL="73152" marR="73152" marT="36576" marB="36576" anchor="ctr">
                    <a:solidFill>
                      <a:srgbClr val="2F5D50"/>
                    </a:solidFill>
                  </a:tcPr>
                </a:tc>
                <a:tc>
                  <a:txBody>
                    <a:bodyPr wrap="square" anchor="t" lIns="73152" rIns="73152"/>
                    <a:lstStyle/>
                    <a:p>
                      <a:pPr algn="l">
                        <a:spcAft>
                          <a:spcPts val="0"/>
                        </a:spcAft>
                      </a:pPr>
                      <a:r>
                        <a:rPr sz="1250" b="1" i="0">
                          <a:solidFill>
                            <a:srgbClr val="FFFFFF"/>
                          </a:solidFill>
                          <a:latin typeface="Arial"/>
                        </a:rPr>
                        <a:t>Phương án A: đầy đủ</a:t>
                      </a:r>
                    </a:p>
                  </a:txBody>
                  <a:tcPr marL="73152" marR="73152" marT="36576" marB="36576" anchor="ctr">
                    <a:solidFill>
                      <a:srgbClr val="2F5D50"/>
                    </a:solidFill>
                  </a:tcPr>
                </a:tc>
                <a:tc>
                  <a:txBody>
                    <a:bodyPr wrap="square" anchor="t" lIns="73152" rIns="73152"/>
                    <a:lstStyle/>
                    <a:p>
                      <a:pPr algn="l">
                        <a:spcAft>
                          <a:spcPts val="0"/>
                        </a:spcAft>
                      </a:pPr>
                      <a:r>
                        <a:rPr sz="1250" b="1" i="0">
                          <a:solidFill>
                            <a:srgbClr val="FFFFFF"/>
                          </a:solidFill>
                          <a:latin typeface="Arial"/>
                        </a:rPr>
                        <a:t>Phương án B: tinh gọn</a:t>
                      </a:r>
                    </a:p>
                  </a:txBody>
                  <a:tcPr marL="73152" marR="73152" marT="36576" marB="36576" anchor="ctr">
                    <a:solidFill>
                      <a:srgbClr val="2F5D50"/>
                    </a:solidFill>
                  </a:tcPr>
                </a:tc>
              </a:tr>
              <a:tr h="329184">
                <a:tc>
                  <a:txBody>
                    <a:bodyPr wrap="square" anchor="t" lIns="73152" rIns="73152"/>
                    <a:lstStyle/>
                    <a:p>
                      <a:pPr algn="l">
                        <a:spcAft>
                          <a:spcPts val="0"/>
                        </a:spcAft>
                      </a:pPr>
                      <a:r>
                        <a:rPr sz="1250" b="0" i="0">
                          <a:solidFill>
                            <a:srgbClr val="1F2A27"/>
                          </a:solidFill>
                          <a:latin typeface="Arial"/>
                        </a:rPr>
                        <a:t>Sân khấu</a:t>
                      </a:r>
                    </a:p>
                  </a:txBody>
                  <a:tcPr marL="73152" marR="73152" marT="36576" marB="36576" anchor="ctr">
                    <a:solidFill>
                      <a:srgbClr val="FFFFFF"/>
                    </a:solidFill>
                  </a:tcPr>
                </a:tc>
                <a:tc>
                  <a:txBody>
                    <a:bodyPr wrap="square" anchor="t" lIns="73152" rIns="73152"/>
                    <a:lstStyle/>
                    <a:p>
                      <a:pPr algn="l">
                        <a:spcAft>
                          <a:spcPts val="0"/>
                        </a:spcAft>
                      </a:pPr>
                      <a:r>
                        <a:rPr sz="1250" b="0" i="0">
                          <a:solidFill>
                            <a:srgbClr val="1F2A27"/>
                          </a:solidFill>
                          <a:latin typeface="Arial"/>
                        </a:rPr>
                        <a:t>Dựng theo chủ đề lá trà</a:t>
                      </a:r>
                    </a:p>
                  </a:txBody>
                  <a:tcPr marL="73152" marR="73152" marT="36576" marB="36576" anchor="ctr">
                    <a:solidFill>
                      <a:srgbClr val="FFFFFF"/>
                    </a:solidFill>
                  </a:tcPr>
                </a:tc>
                <a:tc>
                  <a:txBody>
                    <a:bodyPr wrap="square" anchor="t" lIns="73152" rIns="73152"/>
                    <a:lstStyle/>
                    <a:p>
                      <a:pPr algn="l">
                        <a:spcAft>
                          <a:spcPts val="0"/>
                        </a:spcAft>
                      </a:pPr>
                      <a:r>
                        <a:rPr sz="1250" b="0" i="0">
                          <a:solidFill>
                            <a:srgbClr val="1F2A27"/>
                          </a:solidFill>
                          <a:latin typeface="Arial"/>
                        </a:rPr>
                        <a:t>Bục và backdrop in</a:t>
                      </a:r>
                    </a:p>
                  </a:txBody>
                  <a:tcPr marL="73152" marR="73152" marT="36576" marB="36576" anchor="ctr">
                    <a:solidFill>
                      <a:srgbClr val="FFFFFF"/>
                    </a:solidFill>
                  </a:tcPr>
                </a:tc>
              </a:tr>
              <a:tr h="329184">
                <a:tc>
                  <a:txBody>
                    <a:bodyPr wrap="square" anchor="t" lIns="73152" rIns="73152"/>
                    <a:lstStyle/>
                    <a:p>
                      <a:pPr algn="l">
                        <a:spcAft>
                          <a:spcPts val="0"/>
                        </a:spcAft>
                      </a:pPr>
                      <a:r>
                        <a:rPr sz="1250" b="0" i="0">
                          <a:solidFill>
                            <a:srgbClr val="1F2A27"/>
                          </a:solidFill>
                          <a:latin typeface="Arial"/>
                        </a:rPr>
                        <a:t>Màn LED</a:t>
                      </a:r>
                    </a:p>
                  </a:txBody>
                  <a:tcPr marL="73152" marR="73152" marT="36576" marB="36576" anchor="ctr">
                    <a:solidFill>
                      <a:srgbClr val="F7F5EF"/>
                    </a:solidFill>
                  </a:tcPr>
                </a:tc>
                <a:tc>
                  <a:txBody>
                    <a:bodyPr wrap="square" anchor="t" lIns="73152" rIns="73152"/>
                    <a:lstStyle/>
                    <a:p>
                      <a:pPr algn="l">
                        <a:spcAft>
                          <a:spcPts val="0"/>
                        </a:spcAft>
                      </a:pPr>
                      <a:r>
                        <a:rPr sz="1250" b="0" i="0">
                          <a:solidFill>
                            <a:srgbClr val="1F2A27"/>
                          </a:solidFill>
                          <a:latin typeface="Arial"/>
                        </a:rPr>
                        <a:t>24 m²</a:t>
                      </a:r>
                    </a:p>
                  </a:txBody>
                  <a:tcPr marL="73152" marR="73152" marT="36576" marB="36576" anchor="ctr">
                    <a:solidFill>
                      <a:srgbClr val="F7F5EF"/>
                    </a:solidFill>
                  </a:tcPr>
                </a:tc>
                <a:tc>
                  <a:txBody>
                    <a:bodyPr wrap="square" anchor="t" lIns="73152" rIns="73152"/>
                    <a:lstStyle/>
                    <a:p>
                      <a:pPr algn="l">
                        <a:spcAft>
                          <a:spcPts val="0"/>
                        </a:spcAft>
                      </a:pPr>
                      <a:r>
                        <a:rPr sz="1250" b="0" i="0">
                          <a:solidFill>
                            <a:srgbClr val="1F2A27"/>
                          </a:solidFill>
                          <a:latin typeface="Arial"/>
                        </a:rPr>
                        <a:t>12 m²</a:t>
                      </a:r>
                    </a:p>
                  </a:txBody>
                  <a:tcPr marL="73152" marR="73152" marT="36576" marB="36576" anchor="ctr">
                    <a:solidFill>
                      <a:srgbClr val="F7F5EF"/>
                    </a:solidFill>
                  </a:tcPr>
                </a:tc>
              </a:tr>
              <a:tr h="329184">
                <a:tc>
                  <a:txBody>
                    <a:bodyPr wrap="square" anchor="t" lIns="73152" rIns="73152"/>
                    <a:lstStyle/>
                    <a:p>
                      <a:pPr algn="l">
                        <a:spcAft>
                          <a:spcPts val="0"/>
                        </a:spcAft>
                      </a:pPr>
                      <a:r>
                        <a:rPr sz="1250" b="0" i="0">
                          <a:solidFill>
                            <a:srgbClr val="1F2A27"/>
                          </a:solidFill>
                          <a:latin typeface="Arial"/>
                        </a:rPr>
                        <a:t>Tiết mục</a:t>
                      </a:r>
                    </a:p>
                  </a:txBody>
                  <a:tcPr marL="73152" marR="73152" marT="36576" marB="36576" anchor="ctr">
                    <a:solidFill>
                      <a:srgbClr val="FFFFFF"/>
                    </a:solidFill>
                  </a:tcPr>
                </a:tc>
                <a:tc>
                  <a:txBody>
                    <a:bodyPr wrap="square" anchor="t" lIns="73152" rIns="73152"/>
                    <a:lstStyle/>
                    <a:p>
                      <a:pPr algn="l">
                        <a:spcAft>
                          <a:spcPts val="0"/>
                        </a:spcAft>
                      </a:pPr>
                      <a:r>
                        <a:rPr sz="1250" b="0" i="0">
                          <a:solidFill>
                            <a:srgbClr val="1F2A27"/>
                          </a:solidFill>
                          <a:latin typeface="Arial"/>
                        </a:rPr>
                        <a:t>2 tiết mục: mở màn và giữa chương trình</a:t>
                      </a:r>
                    </a:p>
                  </a:txBody>
                  <a:tcPr marL="73152" marR="73152" marT="36576" marB="36576" anchor="ctr">
                    <a:solidFill>
                      <a:srgbClr val="FFFFFF"/>
                    </a:solidFill>
                  </a:tcPr>
                </a:tc>
                <a:tc>
                  <a:txBody>
                    <a:bodyPr wrap="square" anchor="t" lIns="73152" rIns="73152"/>
                    <a:lstStyle/>
                    <a:p>
                      <a:pPr algn="l">
                        <a:spcAft>
                          <a:spcPts val="0"/>
                        </a:spcAft>
                      </a:pPr>
                      <a:r>
                        <a:rPr sz="1250" b="0" i="0">
                          <a:solidFill>
                            <a:srgbClr val="1F2A27"/>
                          </a:solidFill>
                          <a:latin typeface="Arial"/>
                        </a:rPr>
                        <a:t>1 tiết mục mở màn</a:t>
                      </a:r>
                    </a:p>
                  </a:txBody>
                  <a:tcPr marL="73152" marR="73152" marT="36576" marB="36576" anchor="ctr">
                    <a:solidFill>
                      <a:srgbClr val="FFFFFF"/>
                    </a:solidFill>
                  </a:tcPr>
                </a:tc>
              </a:tr>
              <a:tr h="329184">
                <a:tc>
                  <a:txBody>
                    <a:bodyPr wrap="square" anchor="t" lIns="73152" rIns="73152"/>
                    <a:lstStyle/>
                    <a:p>
                      <a:pPr algn="l">
                        <a:spcAft>
                          <a:spcPts val="0"/>
                        </a:spcAft>
                      </a:pPr>
                      <a:r>
                        <a:rPr sz="1250" b="0" i="0">
                          <a:solidFill>
                            <a:srgbClr val="1F2A27"/>
                          </a:solidFill>
                          <a:latin typeface="Arial"/>
                        </a:rPr>
                        <a:t>Nghi thức mở nắp</a:t>
                      </a:r>
                    </a:p>
                  </a:txBody>
                  <a:tcPr marL="73152" marR="73152" marT="36576" marB="36576" anchor="ctr">
                    <a:solidFill>
                      <a:srgbClr val="F7F5EF"/>
                    </a:solidFill>
                  </a:tcPr>
                </a:tc>
                <a:tc>
                  <a:txBody>
                    <a:bodyPr wrap="square" anchor="t" lIns="73152" rIns="73152"/>
                    <a:lstStyle/>
                    <a:p>
                      <a:pPr algn="l">
                        <a:spcAft>
                          <a:spcPts val="0"/>
                        </a:spcAft>
                      </a:pPr>
                      <a:r>
                        <a:rPr sz="1250" b="0" i="0">
                          <a:solidFill>
                            <a:srgbClr val="1F2A27"/>
                          </a:solidFill>
                          <a:latin typeface="Arial"/>
                        </a:rPr>
                        <a:t>Hiệu ứng sương trên màn LED, đạo cụ cho 150 khách</a:t>
                      </a:r>
                    </a:p>
                  </a:txBody>
                  <a:tcPr marL="73152" marR="73152" marT="36576" marB="36576" anchor="ctr">
                    <a:solidFill>
                      <a:srgbClr val="F7F5EF"/>
                    </a:solidFill>
                  </a:tcPr>
                </a:tc>
                <a:tc>
                  <a:txBody>
                    <a:bodyPr wrap="square" anchor="t" lIns="73152" rIns="73152"/>
                    <a:lstStyle/>
                    <a:p>
                      <a:pPr algn="l">
                        <a:spcAft>
                          <a:spcPts val="0"/>
                        </a:spcAft>
                      </a:pPr>
                      <a:r>
                        <a:rPr sz="1250" b="0" i="0">
                          <a:solidFill>
                            <a:srgbClr val="1F2A27"/>
                          </a:solidFill>
                          <a:latin typeface="Arial"/>
                        </a:rPr>
                        <a:t>Nghi thức gọn trên sân khấu</a:t>
                      </a:r>
                    </a:p>
                  </a:txBody>
                  <a:tcPr marL="73152" marR="73152" marT="36576" marB="36576" anchor="ctr">
                    <a:solidFill>
                      <a:srgbClr val="F7F5EF"/>
                    </a:solidFill>
                  </a:tcPr>
                </a:tc>
              </a:tr>
              <a:tr h="329184">
                <a:tc>
                  <a:txBody>
                    <a:bodyPr wrap="square" anchor="t" lIns="73152" rIns="73152"/>
                    <a:lstStyle/>
                    <a:p>
                      <a:pPr algn="l">
                        <a:spcAft>
                          <a:spcPts val="0"/>
                        </a:spcAft>
                      </a:pPr>
                      <a:r>
                        <a:rPr sz="1250" b="0" i="0">
                          <a:solidFill>
                            <a:srgbClr val="1F2A27"/>
                          </a:solidFill>
                          <a:latin typeface="Arial"/>
                        </a:rPr>
                        <a:t>Khu dùng thử</a:t>
                      </a:r>
                    </a:p>
                  </a:txBody>
                  <a:tcPr marL="73152" marR="73152" marT="36576" marB="36576" anchor="ctr">
                    <a:solidFill>
                      <a:srgbClr val="FFFFFF"/>
                    </a:solidFill>
                  </a:tcPr>
                </a:tc>
                <a:tc>
                  <a:txBody>
                    <a:bodyPr wrap="square" anchor="t" lIns="73152" rIns="73152"/>
                    <a:lstStyle/>
                    <a:p>
                      <a:pPr algn="l">
                        <a:spcAft>
                          <a:spcPts val="0"/>
                        </a:spcAft>
                      </a:pPr>
                      <a:r>
                        <a:rPr sz="1250" b="0" i="0">
                          <a:solidFill>
                            <a:srgbClr val="1F2A27"/>
                          </a:solidFill>
                          <a:latin typeface="Arial"/>
                        </a:rPr>
                        <a:t>Quầy có sẵn dán decal mới, tủ mát</a:t>
                      </a:r>
                    </a:p>
                  </a:txBody>
                  <a:tcPr marL="73152" marR="73152" marT="36576" marB="36576" anchor="ctr">
                    <a:solidFill>
                      <a:srgbClr val="FFFFFF"/>
                    </a:solidFill>
                  </a:tcPr>
                </a:tc>
                <a:tc>
                  <a:txBody>
                    <a:bodyPr wrap="square" anchor="t" lIns="73152" rIns="73152"/>
                    <a:lstStyle/>
                    <a:p>
                      <a:pPr algn="l">
                        <a:spcAft>
                          <a:spcPts val="0"/>
                        </a:spcAft>
                      </a:pPr>
                      <a:r>
                        <a:rPr sz="1250" b="0" i="0">
                          <a:solidFill>
                            <a:srgbClr val="1F2A27"/>
                          </a:solidFill>
                          <a:latin typeface="Arial"/>
                        </a:rPr>
                        <a:t>Quầy có sẵn dán decal mới, tủ mát nhỏ</a:t>
                      </a:r>
                    </a:p>
                  </a:txBody>
                  <a:tcPr marL="73152" marR="73152" marT="36576" marB="36576" anchor="ctr">
                    <a:solidFill>
                      <a:srgbClr val="FFFFFF"/>
                    </a:solidFill>
                  </a:tcPr>
                </a:tc>
              </a:tr>
              <a:tr h="329184">
                <a:tc>
                  <a:txBody>
                    <a:bodyPr wrap="square" anchor="t" lIns="73152" rIns="73152"/>
                    <a:lstStyle/>
                    <a:p>
                      <a:pPr algn="l">
                        <a:spcAft>
                          <a:spcPts val="0"/>
                        </a:spcAft>
                      </a:pPr>
                      <a:r>
                        <a:rPr sz="1250" b="0" i="0">
                          <a:solidFill>
                            <a:srgbClr val="1F2A27"/>
                          </a:solidFill>
                          <a:latin typeface="Arial"/>
                        </a:rPr>
                        <a:t>MC, PG, lễ tân</a:t>
                      </a:r>
                    </a:p>
                  </a:txBody>
                  <a:tcPr marL="73152" marR="73152" marT="36576" marB="36576" anchor="ctr">
                    <a:solidFill>
                      <a:srgbClr val="F7F5EF"/>
                    </a:solidFill>
                  </a:tcPr>
                </a:tc>
                <a:tc>
                  <a:txBody>
                    <a:bodyPr wrap="square" anchor="t" lIns="73152" rIns="73152"/>
                    <a:lstStyle/>
                    <a:p>
                      <a:pPr algn="l">
                        <a:spcAft>
                          <a:spcPts val="0"/>
                        </a:spcAft>
                      </a:pPr>
                      <a:r>
                        <a:rPr sz="1250" b="0" i="0">
                          <a:solidFill>
                            <a:srgbClr val="1F2A27"/>
                          </a:solidFill>
                          <a:latin typeface="Arial"/>
                        </a:rPr>
                        <a:t>MC cả buổi, 8 PG</a:t>
                      </a:r>
                    </a:p>
                  </a:txBody>
                  <a:tcPr marL="73152" marR="73152" marT="36576" marB="36576" anchor="ctr">
                    <a:solidFill>
                      <a:srgbClr val="F7F5EF"/>
                    </a:solidFill>
                  </a:tcPr>
                </a:tc>
                <a:tc>
                  <a:txBody>
                    <a:bodyPr wrap="square" anchor="t" lIns="73152" rIns="73152"/>
                    <a:lstStyle/>
                    <a:p>
                      <a:pPr algn="l">
                        <a:spcAft>
                          <a:spcPts val="0"/>
                        </a:spcAft>
                      </a:pPr>
                      <a:r>
                        <a:rPr sz="1250" b="0" i="0">
                          <a:solidFill>
                            <a:srgbClr val="1F2A27"/>
                          </a:solidFill>
                          <a:latin typeface="Arial"/>
                        </a:rPr>
                        <a:t>MC cả buổi, 6 PG</a:t>
                      </a:r>
                    </a:p>
                  </a:txBody>
                  <a:tcPr marL="73152" marR="73152" marT="36576" marB="36576" anchor="ctr">
                    <a:solidFill>
                      <a:srgbClr val="F7F5EF"/>
                    </a:solidFill>
                  </a:tcPr>
                </a:tc>
              </a:tr>
              <a:tr h="329184">
                <a:tc>
                  <a:txBody>
                    <a:bodyPr wrap="square" anchor="t" lIns="73152" rIns="73152"/>
                    <a:lstStyle/>
                    <a:p>
                      <a:pPr algn="l">
                        <a:spcAft>
                          <a:spcPts val="0"/>
                        </a:spcAft>
                      </a:pPr>
                      <a:r>
                        <a:rPr sz="1250" b="0" i="0">
                          <a:solidFill>
                            <a:srgbClr val="1F2A27"/>
                          </a:solidFill>
                          <a:latin typeface="Arial"/>
                        </a:rPr>
                        <a:t>Tiệc trưa</a:t>
                      </a:r>
                    </a:p>
                  </a:txBody>
                  <a:tcPr marL="73152" marR="73152" marT="36576" marB="36576" anchor="ctr">
                    <a:solidFill>
                      <a:srgbClr val="FFFFFF"/>
                    </a:solidFill>
                  </a:tcPr>
                </a:tc>
                <a:tc>
                  <a:txBody>
                    <a:bodyPr wrap="square" anchor="t" lIns="73152" rIns="73152"/>
                    <a:lstStyle/>
                    <a:p>
                      <a:pPr algn="l">
                        <a:spcAft>
                          <a:spcPts val="0"/>
                        </a:spcAft>
                      </a:pPr>
                      <a:r>
                        <a:rPr sz="1250" b="0" i="0">
                          <a:solidFill>
                            <a:srgbClr val="1F2A27"/>
                          </a:solidFill>
                          <a:latin typeface="Arial"/>
                        </a:rPr>
                        <a:t>Buffet ngồi cho 150 khách</a:t>
                      </a:r>
                    </a:p>
                  </a:txBody>
                  <a:tcPr marL="73152" marR="73152" marT="36576" marB="36576" anchor="ctr">
                    <a:solidFill>
                      <a:srgbClr val="FFFFFF"/>
                    </a:solidFill>
                  </a:tcPr>
                </a:tc>
                <a:tc>
                  <a:txBody>
                    <a:bodyPr wrap="square" anchor="t" lIns="73152" rIns="73152"/>
                    <a:lstStyle/>
                    <a:p>
                      <a:pPr algn="l">
                        <a:spcAft>
                          <a:spcPts val="0"/>
                        </a:spcAft>
                      </a:pPr>
                      <a:r>
                        <a:rPr sz="1250" b="0" i="0">
                          <a:solidFill>
                            <a:srgbClr val="1F2A27"/>
                          </a:solidFill>
                          <a:latin typeface="Arial"/>
                        </a:rPr>
                        <a:t>Tiệc nhẹ đứng cho 150 khách</a:t>
                      </a:r>
                    </a:p>
                  </a:txBody>
                  <a:tcPr marL="73152" marR="73152" marT="36576" marB="36576" anchor="ctr">
                    <a:solidFill>
                      <a:srgbClr val="FFFFFF"/>
                    </a:solidFill>
                  </a:tcPr>
                </a:tc>
              </a:tr>
              <a:tr h="329184">
                <a:tc>
                  <a:txBody>
                    <a:bodyPr wrap="square" anchor="t" lIns="73152" rIns="73152"/>
                    <a:lstStyle/>
                    <a:p>
                      <a:pPr algn="l">
                        <a:spcAft>
                          <a:spcPts val="0"/>
                        </a:spcAft>
                      </a:pPr>
                      <a:r>
                        <a:rPr sz="1250" b="0" i="0">
                          <a:solidFill>
                            <a:srgbClr val="1F2A27"/>
                          </a:solidFill>
                          <a:latin typeface="Arial"/>
                        </a:rPr>
                        <a:t>Chụp ảnh, quay phim</a:t>
                      </a:r>
                    </a:p>
                  </a:txBody>
                  <a:tcPr marL="73152" marR="73152" marT="36576" marB="36576" anchor="ctr">
                    <a:solidFill>
                      <a:srgbClr val="F7F5EF"/>
                    </a:solidFill>
                  </a:tcPr>
                </a:tc>
                <a:tc>
                  <a:txBody>
                    <a:bodyPr wrap="square" anchor="t" lIns="73152" rIns="73152"/>
                    <a:lstStyle/>
                    <a:p>
                      <a:pPr algn="l">
                        <a:spcAft>
                          <a:spcPts val="0"/>
                        </a:spcAft>
                      </a:pPr>
                      <a:r>
                        <a:rPr sz="1250" b="0" i="0">
                          <a:solidFill>
                            <a:srgbClr val="1F2A27"/>
                          </a:solidFill>
                          <a:latin typeface="Arial"/>
                        </a:rPr>
                        <a:t>2 thợ chụp, clip tổng kết</a:t>
                      </a:r>
                    </a:p>
                  </a:txBody>
                  <a:tcPr marL="73152" marR="73152" marT="36576" marB="36576" anchor="ctr">
                    <a:solidFill>
                      <a:srgbClr val="F7F5EF"/>
                    </a:solidFill>
                  </a:tcPr>
                </a:tc>
                <a:tc>
                  <a:txBody>
                    <a:bodyPr wrap="square" anchor="t" lIns="73152" rIns="73152"/>
                    <a:lstStyle/>
                    <a:p>
                      <a:pPr algn="l">
                        <a:spcAft>
                          <a:spcPts val="0"/>
                        </a:spcAft>
                      </a:pPr>
                      <a:r>
                        <a:rPr sz="1250" b="0" i="0">
                          <a:solidFill>
                            <a:srgbClr val="1F2A27"/>
                          </a:solidFill>
                          <a:latin typeface="Arial"/>
                        </a:rPr>
                        <a:t>1 thợ chụp, 1 quay phim</a:t>
                      </a:r>
                    </a:p>
                  </a:txBody>
                  <a:tcPr marL="73152" marR="73152" marT="36576" marB="36576" anchor="ctr">
                    <a:solidFill>
                      <a:srgbClr val="F7F5EF"/>
                    </a:solidFill>
                  </a:tcPr>
                </a:tc>
              </a:tr>
              <a:tr h="329184">
                <a:tc>
                  <a:txBody>
                    <a:bodyPr wrap="square" anchor="t" lIns="73152" rIns="73152"/>
                    <a:lstStyle/>
                    <a:p>
                      <a:pPr algn="l">
                        <a:spcAft>
                          <a:spcPts val="0"/>
                        </a:spcAft>
                      </a:pPr>
                      <a:r>
                        <a:rPr sz="1250" b="1" i="0">
                          <a:solidFill>
                            <a:srgbClr val="1F2A27"/>
                          </a:solidFill>
                          <a:latin typeface="Arial"/>
                        </a:rPr>
                        <a:t>Tổng, đã gồm phí, chưa VAT</a:t>
                      </a:r>
                    </a:p>
                  </a:txBody>
                  <a:tcPr marL="73152" marR="73152" marT="36576" marB="36576" anchor="ctr">
                    <a:solidFill>
                      <a:srgbClr val="A9C5BA"/>
                    </a:solidFill>
                  </a:tcPr>
                </a:tc>
                <a:tc>
                  <a:txBody>
                    <a:bodyPr wrap="square" anchor="t" lIns="73152" rIns="73152"/>
                    <a:lstStyle/>
                    <a:p>
                      <a:pPr algn="l">
                        <a:spcAft>
                          <a:spcPts val="0"/>
                        </a:spcAft>
                      </a:pPr>
                      <a:r>
                        <a:rPr sz="1250" b="1" i="0">
                          <a:solidFill>
                            <a:srgbClr val="1F2A27"/>
                          </a:solidFill>
                          <a:latin typeface="Arial"/>
                        </a:rPr>
                        <a:t>Khoảng 422 triệu</a:t>
                      </a:r>
                    </a:p>
                  </a:txBody>
                  <a:tcPr marL="73152" marR="73152" marT="36576" marB="36576" anchor="ctr">
                    <a:solidFill>
                      <a:srgbClr val="A9C5BA"/>
                    </a:solidFill>
                  </a:tcPr>
                </a:tc>
                <a:tc>
                  <a:txBody>
                    <a:bodyPr wrap="square" anchor="t" lIns="73152" rIns="73152"/>
                    <a:lstStyle/>
                    <a:p>
                      <a:pPr algn="l">
                        <a:spcAft>
                          <a:spcPts val="0"/>
                        </a:spcAft>
                      </a:pPr>
                      <a:r>
                        <a:rPr sz="1250" b="1" i="0">
                          <a:solidFill>
                            <a:srgbClr val="1F2A27"/>
                          </a:solidFill>
                          <a:latin typeface="Arial"/>
                        </a:rPr>
                        <a:t>Khoảng 232 triệu</a:t>
                      </a:r>
                    </a:p>
                  </a:txBody>
                  <a:tcPr marL="73152" marR="73152" marT="36576" marB="36576" anchor="ctr">
                    <a:solidFill>
                      <a:srgbClr val="A9C5BA"/>
                    </a:solidFill>
                  </a:tcPr>
                </a:tc>
              </a:tr>
            </a:tbl>
          </a:graphicData>
        </a:graphic>
      </p:graphicFrame>
      <p:sp>
        <p:nvSpPr>
          <p:cNvPr id="8" name="Rectangle 7"/>
          <p:cNvSpPr/>
          <p:nvPr/>
        </p:nvSpPr>
        <p:spPr>
          <a:xfrm>
            <a:off x="512063" y="1517904"/>
            <a:ext cx="11137392" cy="3364991"/>
          </a:xfrm>
          <a:prstGeom prst="rect">
            <a:avLst/>
          </a:prstGeom>
          <a:no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TextBox 8"/>
          <p:cNvSpPr txBox="1"/>
          <p:nvPr/>
        </p:nvSpPr>
        <p:spPr>
          <a:xfrm>
            <a:off x="548640" y="5852160"/>
            <a:ext cx="11064240" cy="365760"/>
          </a:xfrm>
          <a:prstGeom prst="rect">
            <a:avLst/>
          </a:prstGeom>
          <a:noFill/>
        </p:spPr>
        <p:txBody>
          <a:bodyPr wrap="square" anchor="t" lIns="73152" rIns="73152"/>
          <a:lstStyle/>
          <a:p>
            <a:pPr algn="l">
              <a:spcAft>
                <a:spcPts val="400"/>
              </a:spcAft>
            </a:pPr>
            <a:r>
              <a:rPr sz="1200" b="0" i="1">
                <a:solidFill>
                  <a:srgbClr val="5F6B66"/>
                </a:solidFill>
                <a:latin typeface="Arial"/>
              </a:rPr>
              <a:t>Tùy chọn, không cộng vào tổng: chụp in ảnh lấy liền, livestream. Chi tiết ở file Excel gửi kèm.</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48640" y="292608"/>
            <a:ext cx="8229600" cy="292608"/>
          </a:xfrm>
          <a:prstGeom prst="rect">
            <a:avLst/>
          </a:prstGeom>
          <a:noFill/>
        </p:spPr>
        <p:txBody>
          <a:bodyPr wrap="square" anchor="t" lIns="73152" rIns="73152"/>
          <a:lstStyle/>
          <a:p>
            <a:pPr algn="l">
              <a:spcAft>
                <a:spcPts val="400"/>
              </a:spcAft>
            </a:pPr>
            <a:r>
              <a:rPr sz="1100" b="1" i="0">
                <a:solidFill>
                  <a:srgbClr val="D99A3D"/>
                </a:solidFill>
                <a:latin typeface="Arial"/>
              </a:rPr>
              <a:t>PHẦN 3 · TRIỂN KHAI</a:t>
            </a:r>
          </a:p>
        </p:txBody>
      </p:sp>
      <p:sp>
        <p:nvSpPr>
          <p:cNvPr id="3" name="TextBox 2"/>
          <p:cNvSpPr txBox="1"/>
          <p:nvPr/>
        </p:nvSpPr>
        <p:spPr>
          <a:xfrm>
            <a:off x="548640" y="566928"/>
            <a:ext cx="11064240" cy="685800"/>
          </a:xfrm>
          <a:prstGeom prst="rect">
            <a:avLst/>
          </a:prstGeom>
          <a:noFill/>
        </p:spPr>
        <p:txBody>
          <a:bodyPr wrap="square" anchor="t" lIns="73152" rIns="73152"/>
          <a:lstStyle/>
          <a:p>
            <a:pPr algn="l">
              <a:spcAft>
                <a:spcPts val="400"/>
              </a:spcAft>
            </a:pPr>
            <a:r>
              <a:rPr sz="2800" b="1" i="0">
                <a:solidFill>
                  <a:srgbClr val="2F5D50"/>
                </a:solidFill>
                <a:latin typeface="Arial"/>
              </a:rPr>
              <a:t>Timeline có mốc duyệt</a:t>
            </a:r>
          </a:p>
        </p:txBody>
      </p:sp>
      <p:sp>
        <p:nvSpPr>
          <p:cNvPr id="4" name="Rectangle 3"/>
          <p:cNvSpPr/>
          <p:nvPr/>
        </p:nvSpPr>
        <p:spPr>
          <a:xfrm>
            <a:off x="548640" y="1261872"/>
            <a:ext cx="1097280" cy="45720"/>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Lễ ra mắt Trà Lam Khê · Phiên bản 1 – 12.01.2027 · Dữ liệu ví dụ, thương hiệu và đơn vị đề xuất hư cấu</a:t>
            </a:r>
          </a:p>
        </p:txBody>
      </p:sp>
      <p:sp>
        <p:nvSpPr>
          <p:cNvPr id="6" name="TextBox 5"/>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6</a:t>
            </a:r>
          </a:p>
        </p:txBody>
      </p:sp>
      <p:graphicFrame>
        <p:nvGraphicFramePr>
          <p:cNvPr id="7" name="Chart 6"/>
          <p:cNvGraphicFramePr>
            <a:graphicFrameLocks noGrp="1"/>
          </p:cNvGraphicFramePr>
          <p:nvPr/>
        </p:nvGraphicFramePr>
        <p:xfrm>
          <a:off x="457200" y="1417320"/>
          <a:ext cx="8412480" cy="4846320"/>
        </p:xfrm>
        <a:graphic>
          <a:graphicData uri="http://schemas.openxmlformats.org/drawingml/2006/chart">
            <c:chart xmlns:c="http://schemas.openxmlformats.org/drawingml/2006/chart" r:id="rId3"/>
          </a:graphicData>
        </a:graphic>
      </p:graphicFrame>
      <p:sp>
        <p:nvSpPr>
          <p:cNvPr id="8" name="Rounded Rectangle 7"/>
          <p:cNvSpPr/>
          <p:nvPr/>
        </p:nvSpPr>
        <p:spPr>
          <a:xfrm>
            <a:off x="9098280" y="1554480"/>
            <a:ext cx="2542032" cy="1737360"/>
          </a:xfrm>
          <a:prstGeom prst="roundRect">
            <a:avLst>
              <a:gd name="adj" fmla="val 6000"/>
            </a:avLst>
          </a:prstGeom>
          <a:solidFill>
            <a:srgbClr val="EAF1EE"/>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ctr">
              <a:spcAft>
                <a:spcPts val="400"/>
              </a:spcAft>
            </a:pPr>
            <a:r>
              <a:rPr sz="3400" b="1" i="0">
                <a:solidFill>
                  <a:srgbClr val="2F5D50"/>
                </a:solidFill>
                <a:latin typeface="Arial"/>
              </a:rPr>
              <a:t>47 ngày</a:t>
            </a:r>
          </a:p>
          <a:p>
            <a:pPr algn="ctr">
              <a:spcAft>
                <a:spcPts val="400"/>
              </a:spcAft>
            </a:pPr>
            <a:r>
              <a:rPr sz="1300" b="0" i="0">
                <a:solidFill>
                  <a:srgbClr val="1F2A27"/>
                </a:solidFill>
                <a:latin typeface="Arial"/>
              </a:rPr>
              <a:t>từ ký hợp đồng (23/01) tới ngày ra mắt (11/03/2027)</a:t>
            </a:r>
          </a:p>
        </p:txBody>
      </p:sp>
      <p:sp>
        <p:nvSpPr>
          <p:cNvPr id="9" name="Rectangle 8"/>
          <p:cNvSpPr/>
          <p:nvPr/>
        </p:nvSpPr>
        <p:spPr>
          <a:xfrm>
            <a:off x="9098280" y="3675888"/>
            <a:ext cx="274320" cy="237744"/>
          </a:xfrm>
          <a:prstGeom prst="rect">
            <a:avLst/>
          </a:prstGeom>
          <a:solidFill>
            <a:srgbClr val="4E7D6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 name="TextBox 9"/>
          <p:cNvSpPr txBox="1"/>
          <p:nvPr/>
        </p:nvSpPr>
        <p:spPr>
          <a:xfrm>
            <a:off x="9464040" y="3611880"/>
            <a:ext cx="2194560" cy="384048"/>
          </a:xfrm>
          <a:prstGeom prst="rect">
            <a:avLst/>
          </a:prstGeom>
          <a:noFill/>
        </p:spPr>
        <p:txBody>
          <a:bodyPr wrap="square" anchor="t" lIns="73152" rIns="73152"/>
          <a:lstStyle/>
          <a:p>
            <a:pPr algn="l">
              <a:spcAft>
                <a:spcPts val="400"/>
              </a:spcAft>
            </a:pPr>
            <a:r>
              <a:rPr sz="1200" b="0" i="0">
                <a:solidFill>
                  <a:srgbClr val="1F2A27"/>
                </a:solidFill>
                <a:latin typeface="Arial"/>
              </a:rPr>
              <a:t>Việc của các bên</a:t>
            </a:r>
          </a:p>
        </p:txBody>
      </p:sp>
      <p:sp>
        <p:nvSpPr>
          <p:cNvPr id="11" name="Rectangle 10"/>
          <p:cNvSpPr/>
          <p:nvPr/>
        </p:nvSpPr>
        <p:spPr>
          <a:xfrm>
            <a:off x="9098280" y="4133088"/>
            <a:ext cx="274320" cy="237744"/>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2" name="TextBox 11"/>
          <p:cNvSpPr txBox="1"/>
          <p:nvPr/>
        </p:nvSpPr>
        <p:spPr>
          <a:xfrm>
            <a:off x="9464040" y="4069080"/>
            <a:ext cx="2194560" cy="384048"/>
          </a:xfrm>
          <a:prstGeom prst="rect">
            <a:avLst/>
          </a:prstGeom>
          <a:noFill/>
        </p:spPr>
        <p:txBody>
          <a:bodyPr wrap="square" anchor="t" lIns="73152" rIns="73152"/>
          <a:lstStyle/>
          <a:p>
            <a:pPr algn="l">
              <a:spcAft>
                <a:spcPts val="400"/>
              </a:spcAft>
            </a:pPr>
            <a:r>
              <a:rPr sz="1200" b="0" i="0">
                <a:solidFill>
                  <a:srgbClr val="1F2A27"/>
                </a:solidFill>
                <a:latin typeface="Arial"/>
              </a:rPr>
              <a:t>Mốc duyệt, ký hợp đồng</a:t>
            </a:r>
          </a:p>
        </p:txBody>
      </p:sp>
      <p:sp>
        <p:nvSpPr>
          <p:cNvPr id="13" name="Rectangle 12"/>
          <p:cNvSpPr/>
          <p:nvPr/>
        </p:nvSpPr>
        <p:spPr>
          <a:xfrm>
            <a:off x="9098280" y="4590288"/>
            <a:ext cx="274320" cy="237744"/>
          </a:xfrm>
          <a:prstGeom prst="rect">
            <a:avLst/>
          </a:prstGeom>
          <a:solidFill>
            <a:srgbClr val="B8463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4" name="TextBox 13"/>
          <p:cNvSpPr txBox="1"/>
          <p:nvPr/>
        </p:nvSpPr>
        <p:spPr>
          <a:xfrm>
            <a:off x="9464040" y="4526280"/>
            <a:ext cx="2194560" cy="384048"/>
          </a:xfrm>
          <a:prstGeom prst="rect">
            <a:avLst/>
          </a:prstGeom>
          <a:noFill/>
        </p:spPr>
        <p:txBody>
          <a:bodyPr wrap="square" anchor="t" lIns="73152" rIns="73152"/>
          <a:lstStyle/>
          <a:p>
            <a:pPr algn="l">
              <a:spcAft>
                <a:spcPts val="400"/>
              </a:spcAft>
            </a:pPr>
            <a:r>
              <a:rPr sz="1200" b="0" i="0">
                <a:solidFill>
                  <a:srgbClr val="1F2A27"/>
                </a:solidFill>
                <a:latin typeface="Arial"/>
              </a:rPr>
              <a:t>Ngày ra mắt</a:t>
            </a:r>
          </a:p>
        </p:txBody>
      </p:sp>
      <p:sp>
        <p:nvSpPr>
          <p:cNvPr id="15" name="TextBox 14"/>
          <p:cNvSpPr txBox="1"/>
          <p:nvPr/>
        </p:nvSpPr>
        <p:spPr>
          <a:xfrm>
            <a:off x="9098280" y="5120640"/>
            <a:ext cx="2542032" cy="1005840"/>
          </a:xfrm>
          <a:prstGeom prst="rect">
            <a:avLst/>
          </a:prstGeom>
          <a:noFill/>
        </p:spPr>
        <p:txBody>
          <a:bodyPr wrap="square" anchor="t" lIns="73152" rIns="73152"/>
          <a:lstStyle/>
          <a:p>
            <a:pPr algn="l">
              <a:spcAft>
                <a:spcPts val="400"/>
              </a:spcAft>
            </a:pPr>
            <a:r>
              <a:rPr sz="1100" b="0" i="1">
                <a:solidFill>
                  <a:srgbClr val="5F6B66"/>
                </a:solidFill>
                <a:latin typeface="Arial"/>
              </a:rPr>
              <a:t>Chi tiết từng việc, bên chịu trách nhiệm và trạng thái ở sheet «3. Timeline» của file Excel.</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48640" y="292608"/>
            <a:ext cx="8229600" cy="292608"/>
          </a:xfrm>
          <a:prstGeom prst="rect">
            <a:avLst/>
          </a:prstGeom>
          <a:noFill/>
        </p:spPr>
        <p:txBody>
          <a:bodyPr wrap="square" anchor="t" lIns="73152" rIns="73152"/>
          <a:lstStyle/>
          <a:p>
            <a:pPr algn="l">
              <a:spcAft>
                <a:spcPts val="400"/>
              </a:spcAft>
            </a:pPr>
            <a:r>
              <a:rPr sz="1100" b="1" i="0">
                <a:solidFill>
                  <a:srgbClr val="D99A3D"/>
                </a:solidFill>
                <a:latin typeface="Arial"/>
              </a:rPr>
              <a:t>PHẦN 4 · NGÂN SÁCH VÀ XÁC NHẬN</a:t>
            </a:r>
          </a:p>
        </p:txBody>
      </p:sp>
      <p:sp>
        <p:nvSpPr>
          <p:cNvPr id="3" name="TextBox 2"/>
          <p:cNvSpPr txBox="1"/>
          <p:nvPr/>
        </p:nvSpPr>
        <p:spPr>
          <a:xfrm>
            <a:off x="548640" y="566928"/>
            <a:ext cx="11064240" cy="685800"/>
          </a:xfrm>
          <a:prstGeom prst="rect">
            <a:avLst/>
          </a:prstGeom>
          <a:noFill/>
        </p:spPr>
        <p:txBody>
          <a:bodyPr wrap="square" anchor="t" lIns="73152" rIns="73152"/>
          <a:lstStyle/>
          <a:p>
            <a:pPr algn="l">
              <a:spcAft>
                <a:spcPts val="400"/>
              </a:spcAft>
            </a:pPr>
            <a:r>
              <a:rPr sz="2800" b="1" i="0">
                <a:solidFill>
                  <a:srgbClr val="2F5D50"/>
                </a:solidFill>
                <a:latin typeface="Arial"/>
              </a:rPr>
              <a:t>Ngân sách tóm tắt</a:t>
            </a:r>
          </a:p>
        </p:txBody>
      </p:sp>
      <p:sp>
        <p:nvSpPr>
          <p:cNvPr id="4" name="Rectangle 3"/>
          <p:cNvSpPr/>
          <p:nvPr/>
        </p:nvSpPr>
        <p:spPr>
          <a:xfrm>
            <a:off x="548640" y="1261872"/>
            <a:ext cx="1097280" cy="45720"/>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Lễ ra mắt Trà Lam Khê · Phiên bản 1 – 12.01.2027 · Dữ liệu ví dụ, thương hiệu và đơn vị đề xuất hư cấu</a:t>
            </a:r>
          </a:p>
        </p:txBody>
      </p:sp>
      <p:sp>
        <p:nvSpPr>
          <p:cNvPr id="6" name="TextBox 5"/>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7</a:t>
            </a:r>
          </a:p>
        </p:txBody>
      </p:sp>
      <p:graphicFrame>
        <p:nvGraphicFramePr>
          <p:cNvPr id="7" name="Chart 6"/>
          <p:cNvGraphicFramePr>
            <a:graphicFrameLocks noGrp="1"/>
          </p:cNvGraphicFramePr>
          <p:nvPr/>
        </p:nvGraphicFramePr>
        <p:xfrm>
          <a:off x="457200" y="1463040"/>
          <a:ext cx="7680960" cy="4754880"/>
        </p:xfrm>
        <a:graphic>
          <a:graphicData uri="http://schemas.openxmlformats.org/drawingml/2006/chart">
            <c:chart xmlns:c="http://schemas.openxmlformats.org/drawingml/2006/chart" r:id="rId3"/>
          </a:graphicData>
        </a:graphic>
      </p:graphicFrame>
      <p:sp>
        <p:nvSpPr>
          <p:cNvPr id="8" name="Rounded Rectangle 7"/>
          <p:cNvSpPr/>
          <p:nvPr/>
        </p:nvSpPr>
        <p:spPr>
          <a:xfrm>
            <a:off x="8366760" y="1554480"/>
            <a:ext cx="3273552" cy="841248"/>
          </a:xfrm>
          <a:prstGeom prst="roundRect">
            <a:avLst>
              <a:gd name="adj" fmla="val 6000"/>
            </a:avLst>
          </a:prstGeom>
          <a:solidFill>
            <a:srgbClr val="2F5D50"/>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ctr">
              <a:spcAft>
                <a:spcPts val="0"/>
              </a:spcAft>
            </a:pPr>
            <a:r>
              <a:rPr sz="1200" b="0" i="0">
                <a:solidFill>
                  <a:srgbClr val="FFFFFF"/>
                </a:solidFill>
                <a:latin typeface="Arial"/>
              </a:rPr>
              <a:t>Phương án A</a:t>
            </a:r>
          </a:p>
          <a:p>
            <a:pPr algn="ctr">
              <a:spcAft>
                <a:spcPts val="0"/>
              </a:spcAft>
            </a:pPr>
            <a:r>
              <a:rPr sz="2000" b="1" i="0">
                <a:solidFill>
                  <a:srgbClr val="FFFFFF"/>
                </a:solidFill>
                <a:latin typeface="Arial"/>
              </a:rPr>
              <a:t>khoảng 422 triệu</a:t>
            </a:r>
          </a:p>
        </p:txBody>
      </p:sp>
      <p:sp>
        <p:nvSpPr>
          <p:cNvPr id="9" name="Rounded Rectangle 8"/>
          <p:cNvSpPr/>
          <p:nvPr/>
        </p:nvSpPr>
        <p:spPr>
          <a:xfrm>
            <a:off x="8366760" y="2514600"/>
            <a:ext cx="3273552" cy="841248"/>
          </a:xfrm>
          <a:prstGeom prst="roundRect">
            <a:avLst>
              <a:gd name="adj" fmla="val 6000"/>
            </a:avLst>
          </a:prstGeom>
          <a:solidFill>
            <a:srgbClr val="A9C5BA"/>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ctr">
              <a:spcAft>
                <a:spcPts val="0"/>
              </a:spcAft>
            </a:pPr>
            <a:r>
              <a:rPr sz="1200" b="0" i="0">
                <a:solidFill>
                  <a:srgbClr val="2F5D50"/>
                </a:solidFill>
                <a:latin typeface="Arial"/>
              </a:rPr>
              <a:t>Phương án B</a:t>
            </a:r>
          </a:p>
          <a:p>
            <a:pPr algn="ctr">
              <a:spcAft>
                <a:spcPts val="0"/>
              </a:spcAft>
            </a:pPr>
            <a:r>
              <a:rPr sz="2000" b="1" i="0">
                <a:solidFill>
                  <a:srgbClr val="2F5D50"/>
                </a:solidFill>
                <a:latin typeface="Arial"/>
              </a:rPr>
              <a:t>khoảng 232 triệu</a:t>
            </a:r>
          </a:p>
        </p:txBody>
      </p:sp>
      <p:sp>
        <p:nvSpPr>
          <p:cNvPr id="10" name="Rounded Rectangle 9"/>
          <p:cNvSpPr/>
          <p:nvPr/>
        </p:nvSpPr>
        <p:spPr>
          <a:xfrm>
            <a:off x="8366760" y="3474720"/>
            <a:ext cx="3273552" cy="841248"/>
          </a:xfrm>
          <a:prstGeom prst="roundRect">
            <a:avLst>
              <a:gd name="adj" fmla="val 6000"/>
            </a:avLst>
          </a:prstGeom>
          <a:solidFill>
            <a:srgbClr val="EAF1EE"/>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ctr" wrap="square" lIns="73152" rIns="73152"/>
          <a:lstStyle/>
          <a:p>
            <a:pPr algn="ctr">
              <a:spcAft>
                <a:spcPts val="0"/>
              </a:spcAft>
            </a:pPr>
            <a:r>
              <a:rPr sz="1200" b="0" i="0">
                <a:solidFill>
                  <a:srgbClr val="2F5D50"/>
                </a:solidFill>
                <a:latin typeface="Arial"/>
              </a:rPr>
              <a:t>Giai đoạn 2: sampling</a:t>
            </a:r>
          </a:p>
          <a:p>
            <a:pPr algn="ctr">
              <a:spcAft>
                <a:spcPts val="0"/>
              </a:spcAft>
            </a:pPr>
            <a:r>
              <a:rPr sz="2000" b="1" i="0">
                <a:solidFill>
                  <a:srgbClr val="2F5D50"/>
                </a:solidFill>
                <a:latin typeface="Arial"/>
              </a:rPr>
              <a:t>khoảng 121 triệu</a:t>
            </a:r>
          </a:p>
        </p:txBody>
      </p:sp>
      <p:sp>
        <p:nvSpPr>
          <p:cNvPr id="11" name="Rounded Rectangle 10"/>
          <p:cNvSpPr/>
          <p:nvPr/>
        </p:nvSpPr>
        <p:spPr>
          <a:xfrm>
            <a:off x="8366760" y="4434840"/>
            <a:ext cx="3273552" cy="1828800"/>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300"/>
              </a:spcAft>
            </a:pPr>
            <a:r>
              <a:rPr sz="1050" b="0" i="0">
                <a:solidFill>
                  <a:srgbClr val="1F2A27"/>
                </a:solidFill>
                <a:latin typeface="Arial"/>
              </a:rPr>
              <a:t>• Chưa VAT; đã gồm phí quản lý 10% (giả định minh họa, đổi theo hợp đồng).</a:t>
            </a:r>
          </a:p>
          <a:p>
            <a:pPr algn="l">
              <a:spcAft>
                <a:spcPts val="300"/>
              </a:spcAft>
            </a:pPr>
            <a:r>
              <a:rPr sz="1050" b="0" i="0">
                <a:solidFill>
                  <a:srgbClr val="1F2A27"/>
                </a:solidFill>
                <a:latin typeface="Arial"/>
              </a:rPr>
              <a:t>• Không gồm quà tặng khách mời (ngoài phạm vi brief). Chưa gồm thuê địa điểm: báo sau khi chốt nơi.</a:t>
            </a:r>
          </a:p>
          <a:p>
            <a:pPr algn="l">
              <a:spcAft>
                <a:spcPts val="300"/>
              </a:spcAft>
            </a:pPr>
            <a:r>
              <a:rPr sz="1050" b="0" i="0">
                <a:solidFill>
                  <a:srgbClr val="1F2A27"/>
                </a:solidFill>
                <a:latin typeface="Arial"/>
              </a:rPr>
              <a:t>• Sampling chưa gồm hàng mẫu và phí mặt bằng siêu thị. Chi tiết ở file Excel gửi kèm.</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48640" y="292608"/>
            <a:ext cx="8229600" cy="292608"/>
          </a:xfrm>
          <a:prstGeom prst="rect">
            <a:avLst/>
          </a:prstGeom>
          <a:noFill/>
        </p:spPr>
        <p:txBody>
          <a:bodyPr wrap="square" anchor="t" lIns="73152" rIns="73152"/>
          <a:lstStyle/>
          <a:p>
            <a:pPr algn="l">
              <a:spcAft>
                <a:spcPts val="400"/>
              </a:spcAft>
            </a:pPr>
            <a:r>
              <a:rPr sz="1100" b="1" i="0">
                <a:solidFill>
                  <a:srgbClr val="D99A3D"/>
                </a:solidFill>
                <a:latin typeface="Arial"/>
              </a:rPr>
              <a:t>PHẦN 4 · NGÂN SÁCH VÀ XÁC NHẬN</a:t>
            </a:r>
          </a:p>
        </p:txBody>
      </p:sp>
      <p:sp>
        <p:nvSpPr>
          <p:cNvPr id="3" name="TextBox 2"/>
          <p:cNvSpPr txBox="1"/>
          <p:nvPr/>
        </p:nvSpPr>
        <p:spPr>
          <a:xfrm>
            <a:off x="548640" y="566928"/>
            <a:ext cx="11064240" cy="685800"/>
          </a:xfrm>
          <a:prstGeom prst="rect">
            <a:avLst/>
          </a:prstGeom>
          <a:noFill/>
        </p:spPr>
        <p:txBody>
          <a:bodyPr wrap="square" anchor="t" lIns="73152" rIns="73152"/>
          <a:lstStyle/>
          <a:p>
            <a:pPr algn="l">
              <a:spcAft>
                <a:spcPts val="400"/>
              </a:spcAft>
            </a:pPr>
            <a:r>
              <a:rPr sz="2800" b="1" i="0">
                <a:solidFill>
                  <a:srgbClr val="2F5D50"/>
                </a:solidFill>
                <a:latin typeface="Arial"/>
              </a:rPr>
              <a:t>Cần nhãn hàng xác nhận</a:t>
            </a:r>
          </a:p>
        </p:txBody>
      </p:sp>
      <p:sp>
        <p:nvSpPr>
          <p:cNvPr id="4" name="Rectangle 3"/>
          <p:cNvSpPr/>
          <p:nvPr/>
        </p:nvSpPr>
        <p:spPr>
          <a:xfrm>
            <a:off x="548640" y="1261872"/>
            <a:ext cx="1097280" cy="45720"/>
          </a:xfrm>
          <a:prstGeom prst="rect">
            <a:avLst/>
          </a:prstGeom>
          <a:solidFill>
            <a:srgbClr val="D99A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548640" y="6419088"/>
            <a:ext cx="7863840" cy="274320"/>
          </a:xfrm>
          <a:prstGeom prst="rect">
            <a:avLst/>
          </a:prstGeom>
          <a:noFill/>
        </p:spPr>
        <p:txBody>
          <a:bodyPr wrap="square" anchor="t" lIns="73152" rIns="73152"/>
          <a:lstStyle/>
          <a:p>
            <a:pPr algn="l">
              <a:spcAft>
                <a:spcPts val="400"/>
              </a:spcAft>
            </a:pPr>
            <a:r>
              <a:rPr sz="900" b="0" i="0">
                <a:solidFill>
                  <a:srgbClr val="5F6B66"/>
                </a:solidFill>
                <a:latin typeface="Arial"/>
              </a:rPr>
              <a:t>Lễ ra mắt Trà Lam Khê · Phiên bản 1 – 12.01.2027 · Dữ liệu ví dụ, thương hiệu và đơn vị đề xuất hư cấu</a:t>
            </a:r>
          </a:p>
        </p:txBody>
      </p:sp>
      <p:sp>
        <p:nvSpPr>
          <p:cNvPr id="6" name="TextBox 5"/>
          <p:cNvSpPr txBox="1"/>
          <p:nvPr/>
        </p:nvSpPr>
        <p:spPr>
          <a:xfrm>
            <a:off x="8503920" y="6419088"/>
            <a:ext cx="3136392" cy="274320"/>
          </a:xfrm>
          <a:prstGeom prst="rect">
            <a:avLst/>
          </a:prstGeom>
          <a:noFill/>
        </p:spPr>
        <p:txBody>
          <a:bodyPr wrap="square" anchor="t" lIns="73152" rIns="73152"/>
          <a:lstStyle/>
          <a:p>
            <a:pPr algn="r">
              <a:spcAft>
                <a:spcPts val="400"/>
              </a:spcAft>
            </a:pPr>
            <a:r>
              <a:rPr sz="900" b="0" i="0">
                <a:solidFill>
                  <a:srgbClr val="5F6B66"/>
                </a:solidFill>
                <a:latin typeface="Arial"/>
              </a:rPr>
              <a:t>Mẫu của A.M Agency – amagency.vn · 8</a:t>
            </a:r>
          </a:p>
        </p:txBody>
      </p:sp>
      <p:sp>
        <p:nvSpPr>
          <p:cNvPr id="7" name="Rounded Rectangle 6"/>
          <p:cNvSpPr/>
          <p:nvPr/>
        </p:nvSpPr>
        <p:spPr>
          <a:xfrm>
            <a:off x="548640" y="1554480"/>
            <a:ext cx="6858000" cy="4526280"/>
          </a:xfrm>
          <a:prstGeom prst="roundRect">
            <a:avLst>
              <a:gd name="adj" fmla="val 6000"/>
            </a:avLst>
          </a:prstGeom>
          <a:solidFill>
            <a:srgbClr val="FFFFFF"/>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182880" rIns="182880"/>
          <a:lstStyle/>
          <a:p>
            <a:pPr algn="l">
              <a:spcAft>
                <a:spcPts val="1100"/>
              </a:spcAft>
            </a:pPr>
            <a:r>
              <a:rPr sz="1550" b="0" i="0">
                <a:solidFill>
                  <a:srgbClr val="1F2A27"/>
                </a:solidFill>
                <a:latin typeface="Arial"/>
              </a:rPr>
              <a:t>□  Chọn phương án A hoặc phương án B</a:t>
            </a:r>
          </a:p>
          <a:p>
            <a:pPr algn="l">
              <a:spcAft>
                <a:spcPts val="1100"/>
              </a:spcAft>
            </a:pPr>
            <a:r>
              <a:rPr sz="1550" b="0" i="0">
                <a:solidFill>
                  <a:srgbClr val="1F2A27"/>
                </a:solidFill>
                <a:latin typeface="Arial"/>
              </a:rPr>
              <a:t>□  Chọn 1 trong 3 địa điểm đề xuất</a:t>
            </a:r>
          </a:p>
          <a:p>
            <a:pPr algn="l">
              <a:spcAft>
                <a:spcPts val="1100"/>
              </a:spcAft>
            </a:pPr>
            <a:r>
              <a:rPr sz="1550" b="0" i="0">
                <a:solidFill>
                  <a:srgbClr val="1F2A27"/>
                </a:solidFill>
                <a:latin typeface="Arial"/>
              </a:rPr>
              <a:t>□  Chọn MC 1 hoặc MC 2</a:t>
            </a:r>
          </a:p>
          <a:p>
            <a:pPr algn="l">
              <a:spcAft>
                <a:spcPts val="1100"/>
              </a:spcAft>
            </a:pPr>
            <a:r>
              <a:rPr sz="1550" b="0" i="0">
                <a:solidFill>
                  <a:srgbClr val="1F2A27"/>
                </a:solidFill>
                <a:latin typeface="Arial"/>
              </a:rPr>
              <a:t>□  Giữ ngày 11/03/2027 hay lùi 1 tuần</a:t>
            </a:r>
          </a:p>
          <a:p>
            <a:pPr algn="l">
              <a:spcAft>
                <a:spcPts val="1100"/>
              </a:spcAft>
            </a:pPr>
            <a:r>
              <a:rPr sz="1550" b="0" i="0">
                <a:solidFill>
                  <a:srgbClr val="1F2A27"/>
                </a:solidFill>
                <a:latin typeface="Arial"/>
              </a:rPr>
              <a:t>□  Danh sách điểm sampling, bên đặt mặt bằng siêu thị</a:t>
            </a:r>
          </a:p>
          <a:p>
            <a:pPr algn="l">
              <a:spcAft>
                <a:spcPts val="1100"/>
              </a:spcAft>
            </a:pPr>
            <a:r>
              <a:rPr sz="1550" b="0" i="0">
                <a:solidFill>
                  <a:srgbClr val="1F2A27"/>
                </a:solidFill>
                <a:latin typeface="Arial"/>
              </a:rPr>
              <a:t>□  Hạng mục tùy chọn: chụp in ảnh lấy liền, livestream</a:t>
            </a:r>
          </a:p>
          <a:p>
            <a:pPr algn="l">
              <a:spcAft>
                <a:spcPts val="1100"/>
              </a:spcAft>
            </a:pPr>
            <a:r>
              <a:rPr sz="1550" b="1" i="0">
                <a:solidFill>
                  <a:srgbClr val="2F5D50"/>
                </a:solidFill>
                <a:latin typeface="Arial"/>
              </a:rPr>
              <a:t>□  Góp ý vòng 1 trước 14/01/2027 để gửi bản 2 ngày 18/01</a:t>
            </a:r>
          </a:p>
        </p:txBody>
      </p:sp>
      <p:sp>
        <p:nvSpPr>
          <p:cNvPr id="8" name="Rounded Rectangle 7"/>
          <p:cNvSpPr/>
          <p:nvPr/>
        </p:nvSpPr>
        <p:spPr>
          <a:xfrm>
            <a:off x="7726679" y="1554480"/>
            <a:ext cx="3913632" cy="4526280"/>
          </a:xfrm>
          <a:prstGeom prst="roundRect">
            <a:avLst>
              <a:gd name="adj" fmla="val 6000"/>
            </a:avLst>
          </a:prstGeom>
          <a:solidFill>
            <a:srgbClr val="2F5D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TextBox 8"/>
          <p:cNvSpPr txBox="1"/>
          <p:nvPr/>
        </p:nvSpPr>
        <p:spPr>
          <a:xfrm>
            <a:off x="8001000" y="1828800"/>
            <a:ext cx="3474720" cy="822960"/>
          </a:xfrm>
          <a:prstGeom prst="rect">
            <a:avLst/>
          </a:prstGeom>
          <a:noFill/>
        </p:spPr>
        <p:txBody>
          <a:bodyPr wrap="square" anchor="t" lIns="73152" rIns="73152"/>
          <a:lstStyle/>
          <a:p>
            <a:pPr algn="l">
              <a:spcAft>
                <a:spcPts val="400"/>
              </a:spcAft>
            </a:pPr>
            <a:r>
              <a:rPr sz="4000" b="1" i="0">
                <a:solidFill>
                  <a:srgbClr val="FFFFFF"/>
                </a:solidFill>
                <a:latin typeface="Arial"/>
              </a:rPr>
              <a:t>Cảm ơn</a:t>
            </a:r>
          </a:p>
        </p:txBody>
      </p:sp>
      <p:sp>
        <p:nvSpPr>
          <p:cNvPr id="10" name="Rounded Rectangle 9"/>
          <p:cNvSpPr/>
          <p:nvPr/>
        </p:nvSpPr>
        <p:spPr>
          <a:xfrm>
            <a:off x="8001000" y="2926080"/>
            <a:ext cx="3383280" cy="1828800"/>
          </a:xfrm>
          <a:prstGeom prst="roundRect">
            <a:avLst>
              <a:gd name="adj" fmla="val 6000"/>
            </a:avLst>
          </a:prstGeom>
          <a:solidFill>
            <a:srgbClr val="2F5D50"/>
          </a:solidFill>
          <a:ln w="15875">
            <a:solidFill>
              <a:srgbClr val="F0B47A"/>
            </a:solidFill>
          </a:ln>
          <a:effectLst/>
        </p:spPr>
        <p:style>
          <a:lnRef idx="1">
            <a:schemeClr val="accent1"/>
          </a:lnRef>
          <a:fillRef idx="3">
            <a:schemeClr val="accent1"/>
          </a:fillRef>
          <a:effectRef idx="2">
            <a:schemeClr val="accent1"/>
          </a:effectRef>
          <a:fontRef idx="minor">
            <a:schemeClr val="lt1"/>
          </a:fontRef>
        </p:style>
        <p:txBody>
          <a:bodyPr rtlCol="0" anchor="t" wrap="square" lIns="73152" rIns="73152"/>
          <a:lstStyle/>
          <a:p>
            <a:pPr algn="l">
              <a:spcAft>
                <a:spcPts val="400"/>
              </a:spcAft>
            </a:pPr>
            <a:r>
              <a:rPr sz="1500" b="1" i="1">
                <a:solidFill>
                  <a:srgbClr val="A9C5BA"/>
                </a:solidFill>
                <a:latin typeface="Arial"/>
              </a:rPr>
              <a:t>[Tên công ty của bạn]</a:t>
            </a:r>
          </a:p>
          <a:p>
            <a:pPr algn="l">
              <a:spcAft>
                <a:spcPts val="400"/>
              </a:spcAft>
            </a:pPr>
            <a:r>
              <a:rPr sz="1500" b="0" i="1">
                <a:solidFill>
                  <a:srgbClr val="A9C5BA"/>
                </a:solidFill>
                <a:latin typeface="Arial"/>
              </a:rPr>
              <a:t>[Người phụ trách] · [điện thoại]</a:t>
            </a:r>
          </a:p>
          <a:p>
            <a:pPr algn="l">
              <a:spcAft>
                <a:spcPts val="400"/>
              </a:spcAft>
            </a:pPr>
            <a:r>
              <a:rPr sz="1500" b="0" i="1">
                <a:solidFill>
                  <a:srgbClr val="A9C5BA"/>
                </a:solidFill>
                <a:latin typeface="Arial"/>
              </a:rPr>
              <a:t>[email]</a:t>
            </a:r>
          </a:p>
        </p:txBody>
      </p:sp>
      <p:sp>
        <p:nvSpPr>
          <p:cNvPr id="11" name="TextBox 10"/>
          <p:cNvSpPr txBox="1"/>
          <p:nvPr/>
        </p:nvSpPr>
        <p:spPr>
          <a:xfrm>
            <a:off x="8001000" y="5029200"/>
            <a:ext cx="3383280" cy="822960"/>
          </a:xfrm>
          <a:prstGeom prst="rect">
            <a:avLst/>
          </a:prstGeom>
          <a:noFill/>
        </p:spPr>
        <p:txBody>
          <a:bodyPr wrap="square" anchor="t" lIns="73152" rIns="73152"/>
          <a:lstStyle/>
          <a:p>
            <a:pPr algn="l">
              <a:spcAft>
                <a:spcPts val="400"/>
              </a:spcAft>
            </a:pPr>
            <a:r>
              <a:rPr sz="1100" b="0" i="1">
                <a:solidFill>
                  <a:srgbClr val="A9C5BA"/>
                </a:solidFill>
                <a:latin typeface="Arial"/>
              </a:rPr>
              <a:t>Bản này là phiên bản 1; mỗi lần sửa đổi số phiên bản ở bìa và tên tệp theo ngày.</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Steve Canny</cp:lastModifiedBy>
  <cp:revision>1</cp:revision>
  <dcterms:created xsi:type="dcterms:W3CDTF">2013-01-27T09:14:16Z</dcterms:created>
  <dcterms:modified xsi:type="dcterms:W3CDTF">2013-01-27T09:15:58Z</dcterms:modified>
  <cp:category/>
</cp:coreProperties>
</file>